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294" r:id="rId2"/>
    <p:sldId id="295" r:id="rId3"/>
    <p:sldId id="297" r:id="rId4"/>
    <p:sldId id="296" r:id="rId5"/>
    <p:sldId id="323" r:id="rId6"/>
    <p:sldId id="262" r:id="rId7"/>
    <p:sldId id="291" r:id="rId8"/>
    <p:sldId id="292" r:id="rId9"/>
    <p:sldId id="293" r:id="rId10"/>
    <p:sldId id="277" r:id="rId11"/>
    <p:sldId id="278" r:id="rId12"/>
    <p:sldId id="264" r:id="rId13"/>
    <p:sldId id="265" r:id="rId14"/>
    <p:sldId id="266" r:id="rId15"/>
    <p:sldId id="271" r:id="rId16"/>
    <p:sldId id="312" r:id="rId17"/>
    <p:sldId id="259" r:id="rId18"/>
    <p:sldId id="313" r:id="rId19"/>
    <p:sldId id="321" r:id="rId20"/>
    <p:sldId id="322" r:id="rId21"/>
    <p:sldId id="306" r:id="rId22"/>
    <p:sldId id="289" r:id="rId23"/>
    <p:sldId id="315" r:id="rId24"/>
    <p:sldId id="288" r:id="rId25"/>
    <p:sldId id="314" r:id="rId26"/>
    <p:sldId id="300" r:id="rId27"/>
    <p:sldId id="302" r:id="rId28"/>
    <p:sldId id="299" r:id="rId29"/>
    <p:sldId id="298" r:id="rId30"/>
    <p:sldId id="285" r:id="rId31"/>
    <p:sldId id="286" r:id="rId32"/>
    <p:sldId id="281" r:id="rId33"/>
    <p:sldId id="282" r:id="rId34"/>
    <p:sldId id="283" r:id="rId35"/>
    <p:sldId id="284" r:id="rId36"/>
    <p:sldId id="319" r:id="rId37"/>
    <p:sldId id="320" r:id="rId38"/>
    <p:sldId id="317" r:id="rId39"/>
    <p:sldId id="316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6" autoAdjust="0"/>
    <p:restoredTop sz="94687" autoAdjust="0"/>
  </p:normalViewPr>
  <p:slideViewPr>
    <p:cSldViewPr snapToGrid="0">
      <p:cViewPr>
        <p:scale>
          <a:sx n="90" d="100"/>
          <a:sy n="90" d="100"/>
        </p:scale>
        <p:origin x="2580" y="738"/>
      </p:cViewPr>
      <p:guideLst/>
    </p:cSldViewPr>
  </p:slideViewPr>
  <p:outlineViewPr>
    <p:cViewPr>
      <p:scale>
        <a:sx n="33" d="100"/>
        <a:sy n="33" d="100"/>
      </p:scale>
      <p:origin x="0" y="-66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Forest Loss </a:t>
            </a:r>
            <a:r>
              <a:rPr lang="en-US" dirty="0" smtClean="0"/>
              <a:t>derived from Landsat and </a:t>
            </a:r>
            <a:r>
              <a:rPr lang="en-US" dirty="0"/>
              <a:t>Chimpanzee </a:t>
            </a:r>
            <a:r>
              <a:rPr lang="en-US" dirty="0" smtClean="0"/>
              <a:t>Viability/Health</a:t>
            </a:r>
            <a:r>
              <a:rPr lang="en-US" baseline="0" dirty="0" smtClean="0"/>
              <a:t> ranked by experts in </a:t>
            </a:r>
            <a:r>
              <a:rPr lang="en-US" dirty="0" smtClean="0"/>
              <a:t>2010 </a:t>
            </a:r>
            <a:r>
              <a:rPr lang="en-US" dirty="0"/>
              <a:t>and </a:t>
            </a:r>
            <a:r>
              <a:rPr lang="en-US" dirty="0" smtClean="0"/>
              <a:t>2015 Conservation Action Plans</a:t>
            </a:r>
            <a:endParaRPr lang="en-US" dirty="0"/>
          </a:p>
        </c:rich>
      </c:tx>
      <c:layout>
        <c:manualLayout>
          <c:xMode val="edge"/>
          <c:yMode val="edge"/>
          <c:x val="0.12035761154855643"/>
          <c:y val="1.11111111111111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forest_loss_MUs!$A$13</c:f>
              <c:strCache>
                <c:ptCount val="1"/>
                <c:pt idx="0">
                  <c:v>Good in 2010 &amp; 2015</c:v>
                </c:pt>
              </c:strCache>
            </c:strRef>
          </c:tx>
          <c:spPr>
            <a:ln w="34925" cap="rnd">
              <a:solidFill>
                <a:srgbClr val="35EB6D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forest_loss_MUs!$C$7:$N$7</c:f>
              <c:numCache>
                <c:formatCode>0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forest_loss_MUs!$C$13:$N$13</c:f>
              <c:numCache>
                <c:formatCode>0.000</c:formatCode>
                <c:ptCount val="12"/>
                <c:pt idx="0">
                  <c:v>3.5777579268765562E-2</c:v>
                </c:pt>
                <c:pt idx="1">
                  <c:v>1.2201602178365134E-2</c:v>
                </c:pt>
                <c:pt idx="2">
                  <c:v>9.0477982254826214E-3</c:v>
                </c:pt>
                <c:pt idx="3">
                  <c:v>1.2537663255311632E-2</c:v>
                </c:pt>
                <c:pt idx="4">
                  <c:v>1.2589364959457247E-2</c:v>
                </c:pt>
                <c:pt idx="5">
                  <c:v>1.0417893385341419E-2</c:v>
                </c:pt>
                <c:pt idx="6">
                  <c:v>1.1865541101418638E-2</c:v>
                </c:pt>
                <c:pt idx="7">
                  <c:v>2.7272648936811899E-2</c:v>
                </c:pt>
                <c:pt idx="8">
                  <c:v>3.4226528144397118E-2</c:v>
                </c:pt>
                <c:pt idx="9">
                  <c:v>1.2744470071894092E-2</c:v>
                </c:pt>
                <c:pt idx="10">
                  <c:v>1.7837087930237167E-2</c:v>
                </c:pt>
                <c:pt idx="11">
                  <c:v>4.3610387446826236E-2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forest_loss_MUs!$A$14</c:f>
              <c:strCache>
                <c:ptCount val="1"/>
                <c:pt idx="0">
                  <c:v>Good in 2010 &amp; Fair in 2015</c:v>
                </c:pt>
              </c:strCache>
            </c:strRef>
          </c:tx>
          <c:spPr>
            <a:ln w="34925" cap="rnd">
              <a:solidFill>
                <a:srgbClr val="FFFF00"/>
              </a:solidFill>
              <a:prstDash val="sysDash"/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forest_loss_MUs!$C$7:$N$7</c:f>
              <c:numCache>
                <c:formatCode>0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forest_loss_MUs!$C$14:$N$14</c:f>
              <c:numCache>
                <c:formatCode>0.000</c:formatCode>
                <c:ptCount val="12"/>
                <c:pt idx="0">
                  <c:v>2.5999648911243237E-2</c:v>
                </c:pt>
                <c:pt idx="1">
                  <c:v>3.7780203173537065E-2</c:v>
                </c:pt>
                <c:pt idx="2">
                  <c:v>2.8815991329634184E-2</c:v>
                </c:pt>
                <c:pt idx="3">
                  <c:v>2.3183306492852291E-2</c:v>
                </c:pt>
                <c:pt idx="4">
                  <c:v>4.9663794353576901E-2</c:v>
                </c:pt>
                <c:pt idx="5">
                  <c:v>1.3154379832240633E-2</c:v>
                </c:pt>
                <c:pt idx="6">
                  <c:v>0.16472168583662161</c:v>
                </c:pt>
                <c:pt idx="7">
                  <c:v>0.10107921630883598</c:v>
                </c:pt>
                <c:pt idx="8">
                  <c:v>0.178837743567825</c:v>
                </c:pt>
                <c:pt idx="9">
                  <c:v>3.7058944749314995E-2</c:v>
                </c:pt>
                <c:pt idx="10">
                  <c:v>4.4958441776509109E-2</c:v>
                </c:pt>
                <c:pt idx="11">
                  <c:v>5.9143190786209839E-2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forest_loss_MUs!$A$15</c:f>
              <c:strCache>
                <c:ptCount val="1"/>
                <c:pt idx="0">
                  <c:v>Poor in 2010 &amp; 2015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forest_loss_MUs!$C$7:$N$7</c:f>
              <c:numCache>
                <c:formatCode>0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forest_loss_MUs!$C$15:$N$15</c:f>
              <c:numCache>
                <c:formatCode>0.000</c:formatCode>
                <c:ptCount val="12"/>
                <c:pt idx="0">
                  <c:v>8.1008263687360513E-2</c:v>
                </c:pt>
                <c:pt idx="1">
                  <c:v>0.13028879342122018</c:v>
                </c:pt>
                <c:pt idx="2">
                  <c:v>7.7811362737673168E-2</c:v>
                </c:pt>
                <c:pt idx="3">
                  <c:v>9.6691174006581476E-2</c:v>
                </c:pt>
                <c:pt idx="4">
                  <c:v>0.21805277232301437</c:v>
                </c:pt>
                <c:pt idx="5">
                  <c:v>7.84748704819479E-2</c:v>
                </c:pt>
                <c:pt idx="6">
                  <c:v>0.3097977976904569</c:v>
                </c:pt>
                <c:pt idx="7">
                  <c:v>0.76351645700268755</c:v>
                </c:pt>
                <c:pt idx="8">
                  <c:v>0.75320192752350756</c:v>
                </c:pt>
                <c:pt idx="9">
                  <c:v>0.28386067677789917</c:v>
                </c:pt>
                <c:pt idx="10">
                  <c:v>0.33151259659399357</c:v>
                </c:pt>
                <c:pt idx="11">
                  <c:v>0.70597223990831515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forest_loss_MUs!$A$16</c:f>
              <c:strCache>
                <c:ptCount val="1"/>
                <c:pt idx="0">
                  <c:v>Fair in 2010 &amp; 2015</c:v>
                </c:pt>
              </c:strCache>
            </c:strRef>
          </c:tx>
          <c:spPr>
            <a:ln w="34925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forest_loss_MUs!$C$7:$N$7</c:f>
              <c:numCache>
                <c:formatCode>0</c:formatCode>
                <c:ptCount val="12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</c:numCache>
            </c:numRef>
          </c:cat>
          <c:val>
            <c:numRef>
              <c:f>forest_loss_MUs!$C$16:$N$16</c:f>
              <c:numCache>
                <c:formatCode>0.000</c:formatCode>
                <c:ptCount val="12"/>
                <c:pt idx="0">
                  <c:v>0.13994893558882049</c:v>
                </c:pt>
                <c:pt idx="1">
                  <c:v>0.11481807236117397</c:v>
                </c:pt>
                <c:pt idx="2">
                  <c:v>6.286558446548883E-2</c:v>
                </c:pt>
                <c:pt idx="3">
                  <c:v>9.0225178682743129E-2</c:v>
                </c:pt>
                <c:pt idx="4">
                  <c:v>0.15808619467666321</c:v>
                </c:pt>
                <c:pt idx="5">
                  <c:v>6.5324873833331909E-2</c:v>
                </c:pt>
                <c:pt idx="6">
                  <c:v>0.77144833357527731</c:v>
                </c:pt>
                <c:pt idx="7">
                  <c:v>0.23209543409019101</c:v>
                </c:pt>
                <c:pt idx="8">
                  <c:v>0.3997882278599913</c:v>
                </c:pt>
                <c:pt idx="9">
                  <c:v>0.19889502762430938</c:v>
                </c:pt>
                <c:pt idx="10">
                  <c:v>0.11773847848548763</c:v>
                </c:pt>
                <c:pt idx="11">
                  <c:v>0.19005695645862331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4848488"/>
        <c:axId val="504844176"/>
      </c:lineChart>
      <c:catAx>
        <c:axId val="504848488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844176"/>
        <c:crossesAt val="0"/>
        <c:auto val="1"/>
        <c:lblAlgn val="ctr"/>
        <c:lblOffset val="100"/>
        <c:noMultiLvlLbl val="0"/>
      </c:catAx>
      <c:valAx>
        <c:axId val="504844176"/>
        <c:scaling>
          <c:orientation val="minMax"/>
          <c:max val="0.8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cap="all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aseline="0" dirty="0" smtClean="0"/>
                  <a:t>%  Forest loss</a:t>
                </a:r>
                <a:r>
                  <a:rPr lang="en-US" sz="1400" dirty="0" smtClean="0"/>
                  <a:t>  (Hansen et. Al. 2013)</a:t>
                </a:r>
                <a:endParaRPr lang="en-US" sz="1400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cap="all" baseline="0">
                  <a:solidFill>
                    <a:schemeClr val="lt1">
                      <a:lumMod val="8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484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02D4F-62C5-4CDA-B61C-3308EC8EFEAE}" type="datetimeFigureOut">
              <a:rPr lang="en-US" smtClean="0"/>
              <a:t>4/23/2015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6EAA55-8882-4156-97D0-EDC9FECC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34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630846-309B-4328-9DC2-3A61D2735F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439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11C53-E13F-804A-B80B-7711004CF27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44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Version 3.0 was</a:t>
            </a:r>
            <a:r>
              <a:rPr lang="en-US" baseline="0" dirty="0" smtClean="0">
                <a:ea typeface="ＭＳ Ｐゴシック" pitchFamily="34" charset="-128"/>
              </a:rPr>
              <a:t> published in April 2013 and was a joint effort between many individuals and organizations.</a:t>
            </a: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3E7CC8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989E2D6-F9C7-48A7-9559-7849A4D1EA68}" type="slidenum">
              <a:rPr lang="en-US" sz="1200" b="0" smtClean="0">
                <a:solidFill>
                  <a:schemeClr val="tx1"/>
                </a:solidFill>
                <a:latin typeface="Times New Roman" pitchFamily="18" charset="0"/>
              </a:rPr>
              <a:pPr eaLnBrk="1" hangingPunct="1"/>
              <a:t>7</a:t>
            </a:fld>
            <a:endParaRPr lang="en-US" sz="1200" b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62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Times New Roman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ED69EECA-8198-2347-82EE-3EF3D58EFC51}" type="slidenum">
              <a:rPr lang="en-US" sz="1200">
                <a:latin typeface="Times New Roman" charset="0"/>
                <a:cs typeface="Arial" charset="0"/>
              </a:rPr>
              <a:pPr eaLnBrk="1" hangingPunct="1"/>
              <a:t>8</a:t>
            </a:fld>
            <a:endParaRPr lang="en-US" sz="1200"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895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 smtClean="0"/>
              <a:t>Diagram icons are there to refer to the steps in Miradi (you could remove if you are not using the software but they might also be helpful).</a:t>
            </a:r>
            <a:endParaRPr lang="en-US" dirty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CA46-F81C-4443-934D-5E2DEE5BA0E0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9425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Step 3 - Viability Analysis</a:t>
            </a:r>
          </a:p>
        </p:txBody>
      </p:sp>
      <p:sp>
        <p:nvSpPr>
          <p:cNvPr id="63491" name="Rectangle 3"/>
          <p:cNvSpPr txBox="1">
            <a:spLocks noGrp="1" noChangeArrowheads="1"/>
          </p:cNvSpPr>
          <p:nvPr/>
        </p:nvSpPr>
        <p:spPr bwMode="auto">
          <a:xfrm>
            <a:off x="3901499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F40975C0-AB32-40B9-87F9-C2D73CAB0D99}" type="datetime3">
              <a:rPr lang="en-US" sz="1300">
                <a:latin typeface="Times New Roman" pitchFamily="18" charset="0"/>
              </a:rPr>
              <a:pPr eaLnBrk="1" hangingPunct="1"/>
              <a:t>23 April 2015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63492" name="Rectangle 6"/>
          <p:cNvSpPr txBox="1">
            <a:spLocks noGrp="1" noChangeArrowheads="1"/>
          </p:cNvSpPr>
          <p:nvPr/>
        </p:nvSpPr>
        <p:spPr bwMode="auto">
          <a:xfrm>
            <a:off x="0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TNC &amp; Foundations of Success</a:t>
            </a:r>
          </a:p>
        </p:txBody>
      </p:sp>
      <p:sp>
        <p:nvSpPr>
          <p:cNvPr id="63493" name="Rectangle 7"/>
          <p:cNvSpPr txBox="1">
            <a:spLocks noGrp="1" noChangeArrowheads="1"/>
          </p:cNvSpPr>
          <p:nvPr/>
        </p:nvSpPr>
        <p:spPr bwMode="auto">
          <a:xfrm>
            <a:off x="3901499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C2347C-269B-42DE-A884-0AB17003B107}" type="slidenum">
              <a:rPr lang="en-US" sz="1300">
                <a:latin typeface="Times New Roman" pitchFamily="18" charset="0"/>
              </a:rPr>
              <a:pPr eaLnBrk="1" hangingPunct="1"/>
              <a:t>13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634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4063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Step 3 - Viability Analysis</a:t>
            </a:r>
          </a:p>
        </p:txBody>
      </p:sp>
      <p:sp>
        <p:nvSpPr>
          <p:cNvPr id="66563" name="Rectangle 3"/>
          <p:cNvSpPr txBox="1">
            <a:spLocks noGrp="1" noChangeArrowheads="1"/>
          </p:cNvSpPr>
          <p:nvPr/>
        </p:nvSpPr>
        <p:spPr bwMode="auto">
          <a:xfrm>
            <a:off x="3901499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48B5EFE-39A2-4C44-9631-4FDBE132A254}" type="datetime3">
              <a:rPr lang="en-US" sz="1300">
                <a:latin typeface="Times New Roman" pitchFamily="18" charset="0"/>
              </a:rPr>
              <a:pPr eaLnBrk="1" hangingPunct="1"/>
              <a:t>23 April 2015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66564" name="Rectangle 6"/>
          <p:cNvSpPr txBox="1">
            <a:spLocks noGrp="1" noChangeArrowheads="1"/>
          </p:cNvSpPr>
          <p:nvPr/>
        </p:nvSpPr>
        <p:spPr bwMode="auto">
          <a:xfrm>
            <a:off x="0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TNC &amp; Foundations of Success</a:t>
            </a:r>
          </a:p>
        </p:txBody>
      </p:sp>
      <p:sp>
        <p:nvSpPr>
          <p:cNvPr id="66565" name="Rectangle 7"/>
          <p:cNvSpPr txBox="1">
            <a:spLocks noGrp="1" noChangeArrowheads="1"/>
          </p:cNvSpPr>
          <p:nvPr/>
        </p:nvSpPr>
        <p:spPr bwMode="auto">
          <a:xfrm>
            <a:off x="3901499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7290051F-0B00-4565-A2A1-B6DF33730BEE}" type="slidenum">
              <a:rPr lang="en-US" sz="1300">
                <a:latin typeface="Times New Roman" pitchFamily="18" charset="0"/>
              </a:rPr>
              <a:pPr eaLnBrk="1" hangingPunct="1"/>
              <a:t>14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665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93254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Step 3 - Viability Analysis</a:t>
            </a:r>
          </a:p>
        </p:txBody>
      </p:sp>
      <p:sp>
        <p:nvSpPr>
          <p:cNvPr id="76803" name="Rectangle 3"/>
          <p:cNvSpPr txBox="1">
            <a:spLocks noGrp="1" noChangeArrowheads="1"/>
          </p:cNvSpPr>
          <p:nvPr/>
        </p:nvSpPr>
        <p:spPr bwMode="auto">
          <a:xfrm>
            <a:off x="3901499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89856BD-E771-4C35-A72B-A126AD437A7D}" type="datetime3">
              <a:rPr lang="en-US" sz="1300">
                <a:latin typeface="Times New Roman" pitchFamily="18" charset="0"/>
              </a:rPr>
              <a:pPr eaLnBrk="1" hangingPunct="1"/>
              <a:t>23 April 2015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76804" name="Rectangle 6"/>
          <p:cNvSpPr txBox="1">
            <a:spLocks noGrp="1" noChangeArrowheads="1"/>
          </p:cNvSpPr>
          <p:nvPr/>
        </p:nvSpPr>
        <p:spPr bwMode="auto">
          <a:xfrm>
            <a:off x="0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TNC &amp; Foundations of Success</a:t>
            </a:r>
          </a:p>
        </p:txBody>
      </p:sp>
      <p:sp>
        <p:nvSpPr>
          <p:cNvPr id="76805" name="Rectangle 7"/>
          <p:cNvSpPr txBox="1">
            <a:spLocks noGrp="1" noChangeArrowheads="1"/>
          </p:cNvSpPr>
          <p:nvPr/>
        </p:nvSpPr>
        <p:spPr bwMode="auto">
          <a:xfrm>
            <a:off x="3901499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DC0A84D-70DF-4972-A3B6-389C9501E9AF}" type="slidenum">
              <a:rPr lang="en-US" sz="1300">
                <a:latin typeface="Times New Roman" pitchFamily="18" charset="0"/>
              </a:rPr>
              <a:pPr eaLnBrk="1" hangingPunct="1"/>
              <a:t>15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768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252446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 txBox="1">
            <a:spLocks noGrp="1" noChangeArrowheads="1"/>
          </p:cNvSpPr>
          <p:nvPr/>
        </p:nvSpPr>
        <p:spPr bwMode="auto">
          <a:xfrm>
            <a:off x="0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Step 3 - Viability Analysis</a:t>
            </a:r>
          </a:p>
        </p:txBody>
      </p:sp>
      <p:sp>
        <p:nvSpPr>
          <p:cNvPr id="80899" name="Rectangle 3"/>
          <p:cNvSpPr txBox="1">
            <a:spLocks noGrp="1" noChangeArrowheads="1"/>
          </p:cNvSpPr>
          <p:nvPr/>
        </p:nvSpPr>
        <p:spPr bwMode="auto">
          <a:xfrm>
            <a:off x="3901499" y="1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95268D1-FE14-4E01-9525-5C3812AC3C7A}" type="datetime3">
              <a:rPr lang="en-US" sz="1300">
                <a:latin typeface="Times New Roman" pitchFamily="18" charset="0"/>
              </a:rPr>
              <a:pPr eaLnBrk="1" hangingPunct="1"/>
              <a:t>23 April 2015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80900" name="Rectangle 6"/>
          <p:cNvSpPr txBox="1">
            <a:spLocks noGrp="1" noChangeArrowheads="1"/>
          </p:cNvSpPr>
          <p:nvPr/>
        </p:nvSpPr>
        <p:spPr bwMode="auto">
          <a:xfrm>
            <a:off x="0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US" sz="1300">
                <a:latin typeface="Times New Roman" pitchFamily="18" charset="0"/>
              </a:rPr>
              <a:t>TNC &amp; Foundations of Success</a:t>
            </a:r>
          </a:p>
        </p:txBody>
      </p:sp>
      <p:sp>
        <p:nvSpPr>
          <p:cNvPr id="80901" name="Rectangle 7"/>
          <p:cNvSpPr txBox="1">
            <a:spLocks noGrp="1" noChangeArrowheads="1"/>
          </p:cNvSpPr>
          <p:nvPr/>
        </p:nvSpPr>
        <p:spPr bwMode="auto">
          <a:xfrm>
            <a:off x="3901499" y="9518292"/>
            <a:ext cx="2985170" cy="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defTabSz="96678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AAF9EF0-385C-49E3-AE3A-BB06516AB127}" type="slidenum">
              <a:rPr lang="en-US" sz="1300">
                <a:latin typeface="Times New Roman" pitchFamily="18" charset="0"/>
              </a:rPr>
              <a:pPr eaLnBrk="1" hangingPunct="1"/>
              <a:t>16</a:t>
            </a:fld>
            <a:endParaRPr lang="en-US" sz="1300">
              <a:latin typeface="Times New Roman" pitchFamily="18" charset="0"/>
            </a:endParaRPr>
          </a:p>
        </p:txBody>
      </p:sp>
      <p:sp>
        <p:nvSpPr>
          <p:cNvPr id="809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3989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1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0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6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15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1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90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3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6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1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1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4D848-9F33-4275-A7D5-388AAA17572F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2689C-457A-4065-A29A-5DB616BE1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0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4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12" Type="http://schemas.openxmlformats.org/officeDocument/2006/relationships/image" Target="../media/image63.png"/><Relationship Id="rId17" Type="http://schemas.openxmlformats.org/officeDocument/2006/relationships/image" Target="../media/image76.png"/><Relationship Id="rId2" Type="http://schemas.openxmlformats.org/officeDocument/2006/relationships/image" Target="../media/image64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61.tiff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Relationship Id="rId14" Type="http://schemas.openxmlformats.org/officeDocument/2006/relationships/image" Target="../media/image7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emf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nservationmeasures.org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P0284-12 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020" y="0"/>
            <a:ext cx="10407473" cy="69228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80753"/>
            <a:ext cx="9143999" cy="1366980"/>
          </a:xfrm>
          <a:solidFill>
            <a:schemeClr val="bg1">
              <a:alpha val="24000"/>
            </a:schemeClr>
          </a:solidFill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>
                    <a:lumMod val="95000"/>
                  </a:schemeClr>
                </a:solidFill>
              </a:rPr>
              <a:t>A decision support system to monitor chimpanzee habitat health in Africa using Landsat satellite imagery, crowdsourcing and open standards</a:t>
            </a:r>
          </a:p>
        </p:txBody>
      </p:sp>
      <p:pic>
        <p:nvPicPr>
          <p:cNvPr id="4" name="Picture 2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00053" y="5749598"/>
            <a:ext cx="1200150" cy="991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MD_300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032" y="5974920"/>
            <a:ext cx="778895" cy="766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041712"/>
            <a:ext cx="9144000" cy="707886"/>
          </a:xfrm>
          <a:prstGeom prst="rect">
            <a:avLst/>
          </a:prstGeom>
          <a:solidFill>
            <a:schemeClr val="bg1">
              <a:alpha val="28000"/>
            </a:schemeClr>
          </a:solidFill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Lilian Pintea –  the Jane Goodall Institute, </a:t>
            </a:r>
            <a:r>
              <a:rPr lang="en-US" sz="2000" dirty="0" smtClean="0">
                <a:solidFill>
                  <a:schemeClr val="bg1"/>
                </a:solidFill>
              </a:rPr>
              <a:t>Sam </a:t>
            </a:r>
            <a:r>
              <a:rPr lang="en-US" sz="2000" dirty="0">
                <a:solidFill>
                  <a:schemeClr val="bg1"/>
                </a:solidFill>
              </a:rPr>
              <a:t>Jantz – University of Maryland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Janet </a:t>
            </a:r>
            <a:r>
              <a:rPr lang="en-US" sz="2000" dirty="0" err="1">
                <a:solidFill>
                  <a:schemeClr val="bg1"/>
                </a:solidFill>
              </a:rPr>
              <a:t>Nackoney</a:t>
            </a:r>
            <a:r>
              <a:rPr lang="en-US" sz="2000" dirty="0">
                <a:solidFill>
                  <a:schemeClr val="bg1"/>
                </a:solidFill>
              </a:rPr>
              <a:t> – University of </a:t>
            </a:r>
            <a:r>
              <a:rPr lang="en-US" sz="2000" dirty="0" smtClean="0">
                <a:solidFill>
                  <a:schemeClr val="bg1"/>
                </a:solidFill>
              </a:rPr>
              <a:t>Maryland, Matthew </a:t>
            </a:r>
            <a:r>
              <a:rPr lang="en-US" sz="2000" dirty="0">
                <a:solidFill>
                  <a:schemeClr val="bg1"/>
                </a:solidFill>
              </a:rPr>
              <a:t>C. </a:t>
            </a:r>
            <a:r>
              <a:rPr lang="en-US" sz="2000" dirty="0">
                <a:solidFill>
                  <a:schemeClr val="bg1"/>
                </a:solidFill>
              </a:rPr>
              <a:t>Hansen – University of Maryland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3" name="Picture 12" descr="JGI_SIGNATURE-gold-white-l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979" y="6100810"/>
            <a:ext cx="5021022" cy="3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0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29" y="466311"/>
            <a:ext cx="8208334" cy="576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13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5539"/>
            <a:ext cx="9144000" cy="371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5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19100" y="74684"/>
            <a:ext cx="8106883" cy="1325563"/>
          </a:xfrm>
        </p:spPr>
        <p:txBody>
          <a:bodyPr>
            <a:normAutofit/>
          </a:bodyPr>
          <a:lstStyle/>
          <a:p>
            <a:r>
              <a:rPr lang="en-US" altLang="en-US" sz="3200" b="1" dirty="0" smtClean="0"/>
              <a:t>Focusing on actionable info to support decisions</a:t>
            </a:r>
            <a:endParaRPr lang="en-US" altLang="en-US" sz="3200" b="1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19100" y="1400247"/>
            <a:ext cx="8610600" cy="4678363"/>
          </a:xfrm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en-US" altLang="en-US" b="1" dirty="0" smtClean="0"/>
              <a:t>Gas Gauge</a:t>
            </a:r>
          </a:p>
          <a:p>
            <a:pPr>
              <a:buFontTx/>
              <a:buChar char="-"/>
            </a:pPr>
            <a:r>
              <a:rPr lang="en-US" altLang="en-US" dirty="0" smtClean="0"/>
              <a:t>Info need</a:t>
            </a:r>
          </a:p>
          <a:p>
            <a:pPr>
              <a:buFontTx/>
              <a:buChar char="-"/>
            </a:pPr>
            <a:r>
              <a:rPr lang="en-US" altLang="en-US" dirty="0" smtClean="0"/>
              <a:t>Actual measurement</a:t>
            </a:r>
          </a:p>
          <a:p>
            <a:pPr>
              <a:buFontTx/>
              <a:buChar char="-"/>
            </a:pPr>
            <a:r>
              <a:rPr lang="en-US" altLang="en-US" dirty="0" smtClean="0"/>
              <a:t>Interpretive markings</a:t>
            </a:r>
            <a:br>
              <a:rPr lang="en-US" altLang="en-US" dirty="0" smtClean="0"/>
            </a:br>
            <a:r>
              <a:rPr lang="en-US" altLang="en-US" dirty="0" smtClean="0"/>
              <a:t>to trigger action</a:t>
            </a:r>
          </a:p>
          <a:p>
            <a:pPr>
              <a:buFontTx/>
              <a:buChar char="-"/>
            </a:pPr>
            <a:endParaRPr lang="en-US" altLang="en-US" sz="1200" dirty="0"/>
          </a:p>
          <a:p>
            <a:pPr marL="0" indent="0">
              <a:buNone/>
            </a:pPr>
            <a:r>
              <a:rPr lang="en-US" altLang="en-US" b="1" dirty="0" smtClean="0"/>
              <a:t>Tachometer</a:t>
            </a:r>
          </a:p>
          <a:p>
            <a:pPr>
              <a:buFontTx/>
              <a:buChar char="-"/>
            </a:pPr>
            <a:r>
              <a:rPr lang="en-US" altLang="en-US" dirty="0"/>
              <a:t>Info need</a:t>
            </a:r>
          </a:p>
          <a:p>
            <a:pPr>
              <a:buFontTx/>
              <a:buChar char="-"/>
            </a:pPr>
            <a:r>
              <a:rPr lang="en-US" altLang="en-US" dirty="0"/>
              <a:t>Actual measurement</a:t>
            </a:r>
          </a:p>
          <a:p>
            <a:pPr>
              <a:buFontTx/>
              <a:buChar char="-"/>
            </a:pPr>
            <a:r>
              <a:rPr lang="en-US" altLang="en-US" dirty="0"/>
              <a:t>Interpretive </a:t>
            </a:r>
            <a:r>
              <a:rPr lang="en-US" altLang="en-US" dirty="0" smtClean="0"/>
              <a:t>markings</a:t>
            </a:r>
            <a:br>
              <a:rPr lang="en-US" altLang="en-US" dirty="0" smtClean="0"/>
            </a:br>
            <a:r>
              <a:rPr lang="en-US" altLang="en-US" dirty="0" smtClean="0"/>
              <a:t>to trigger action</a:t>
            </a:r>
            <a:endParaRPr lang="en-US" altLang="en-US" dirty="0"/>
          </a:p>
          <a:p>
            <a:pPr marL="0" indent="0">
              <a:buNone/>
            </a:pPr>
            <a:endParaRPr lang="en-US" altLang="en-US" b="1" dirty="0" smtClean="0"/>
          </a:p>
        </p:txBody>
      </p:sp>
      <p:pic>
        <p:nvPicPr>
          <p:cNvPr id="4" name="Picture 4" descr="http://cache2.asset-cache.net/gc/157329293-black-fuel-gauge-with-red-marker-over-half-gettyimages.jpg?v=1&amp;c=IWSAsset&amp;k=2&amp;d=Ev6%2BpvBGzWiV%2BN2fNDFfsuvuVAELVvuUEKFi1Kwwywo%3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8" r="18343"/>
          <a:stretch/>
        </p:blipFill>
        <p:spPr bwMode="auto">
          <a:xfrm>
            <a:off x="4343400" y="1524000"/>
            <a:ext cx="1905000" cy="19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www.photoeverywhere.co.uk/travelstock/car_fuel379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6" t="65225" r="39995"/>
          <a:stretch/>
        </p:blipFill>
        <p:spPr bwMode="auto">
          <a:xfrm>
            <a:off x="6477000" y="1823315"/>
            <a:ext cx="2514601" cy="13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0.s3.envato.com/files/44902191/Tachometer%20590x5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343400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hlinkClick r:id="" action="ppaction://ole?verb=0"/>
          </p:cNvPr>
          <p:cNvGraphicFramePr>
            <a:graphicFrameLocks/>
          </p:cNvGraphicFramePr>
          <p:nvPr>
            <p:extLst/>
          </p:nvPr>
        </p:nvGraphicFramePr>
        <p:xfrm>
          <a:off x="4724400" y="3962400"/>
          <a:ext cx="30861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VISIO" r:id="rId6" imgW="3722760" imgH="4637160" progId="Visio.Drawing.11">
                  <p:embed/>
                </p:oleObj>
              </mc:Choice>
              <mc:Fallback>
                <p:oleObj name="VISIO" r:id="rId6" imgW="3722760" imgH="4637160" progId="Visio.Drawing.11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3962400"/>
                        <a:ext cx="30861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422" y="6387313"/>
            <a:ext cx="432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Nick </a:t>
            </a:r>
            <a:r>
              <a:rPr lang="en-US" i="1" dirty="0" err="1" smtClean="0"/>
              <a:t>Salafsky</a:t>
            </a:r>
            <a:r>
              <a:rPr lang="en-US" i="1" dirty="0" smtClean="0"/>
              <a:t>, Foundation of Success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7708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How Do We Develop Analogous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Dashboard Gauges for Conservation Status?</a:t>
            </a:r>
            <a:endParaRPr lang="en-US" dirty="0">
              <a:latin typeface="+mn-lt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2275367"/>
            <a:ext cx="7886700" cy="3901596"/>
          </a:xfrm>
        </p:spPr>
        <p:txBody>
          <a:bodyPr/>
          <a:lstStyle/>
          <a:p>
            <a:pPr marL="0" indent="9525">
              <a:buFont typeface="Arial" pitchFamily="34" charset="0"/>
              <a:buNone/>
            </a:pPr>
            <a:r>
              <a:rPr lang="en-US" b="1" dirty="0" smtClean="0"/>
              <a:t>Viability Analysis </a:t>
            </a:r>
            <a:r>
              <a:rPr lang="en-US" dirty="0" smtClean="0"/>
              <a:t> - A process that helps conservation project teams explicitly and clearly define healthy targets.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422" y="6387313"/>
            <a:ext cx="432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Nick </a:t>
            </a:r>
            <a:r>
              <a:rPr lang="en-US" i="1" dirty="0" err="1" smtClean="0"/>
              <a:t>Salafsky</a:t>
            </a:r>
            <a:r>
              <a:rPr lang="en-US" i="1" dirty="0" smtClean="0"/>
              <a:t>, Foundation of Success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44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Viability Analysis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686800" cy="4678363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marL="514350" indent="-514350">
              <a:buSzPct val="100000"/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Define </a:t>
            </a:r>
            <a:r>
              <a:rPr lang="en-US" b="1" dirty="0" smtClean="0">
                <a:ea typeface="+mn-ea"/>
                <a:cs typeface="+mn-cs"/>
              </a:rPr>
              <a:t>key </a:t>
            </a:r>
            <a:r>
              <a:rPr lang="en-US" b="1" dirty="0" smtClean="0"/>
              <a:t>ecological attributes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(KEAs)</a:t>
            </a:r>
            <a:r>
              <a:rPr lang="en-US" b="1" dirty="0" smtClean="0"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for your target</a:t>
            </a:r>
          </a:p>
          <a:p>
            <a:pPr marL="514350" indent="-514350">
              <a:buSzPct val="100000"/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Identify </a:t>
            </a:r>
            <a:r>
              <a:rPr lang="en-US" b="1" dirty="0" smtClean="0">
                <a:ea typeface="+mn-ea"/>
                <a:cs typeface="+mn-cs"/>
              </a:rPr>
              <a:t>indicator(s</a:t>
            </a:r>
            <a:r>
              <a:rPr lang="en-US" dirty="0" smtClean="0">
                <a:ea typeface="+mn-ea"/>
                <a:cs typeface="+mn-cs"/>
              </a:rPr>
              <a:t>) for each KEA</a:t>
            </a:r>
          </a:p>
          <a:p>
            <a:pPr marL="514350" indent="-514350">
              <a:buSzPct val="100000"/>
              <a:buFont typeface="+mj-lt"/>
              <a:buAutoNum type="arabicPeriod"/>
              <a:defRPr/>
            </a:pPr>
            <a:r>
              <a:rPr lang="en-US" dirty="0" smtClean="0">
                <a:ea typeface="+mn-ea"/>
                <a:cs typeface="+mn-cs"/>
              </a:rPr>
              <a:t>Develop a </a:t>
            </a:r>
            <a:r>
              <a:rPr lang="en-US" b="1" dirty="0" smtClean="0">
                <a:ea typeface="+mn-ea"/>
                <a:cs typeface="+mn-cs"/>
              </a:rPr>
              <a:t>rating scale </a:t>
            </a:r>
            <a:r>
              <a:rPr lang="en-US" dirty="0" smtClean="0">
                <a:ea typeface="+mn-ea"/>
                <a:cs typeface="+mn-cs"/>
              </a:rPr>
              <a:t>for each indicator, using the categories of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00CC00"/>
                </a:solidFill>
                <a:ea typeface="+mn-ea"/>
                <a:cs typeface="+mn-cs"/>
              </a:rPr>
              <a:t>Very Good,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990000"/>
                </a:solidFill>
                <a:ea typeface="+mn-ea"/>
                <a:cs typeface="+mn-cs"/>
              </a:rPr>
              <a:t>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Good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92D050"/>
                </a:solidFill>
                <a:ea typeface="+mn-ea"/>
                <a:cs typeface="+mn-cs"/>
              </a:rPr>
              <a:t>,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Fair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a typeface="+mn-ea"/>
                <a:cs typeface="+mn-cs"/>
              </a:rPr>
              <a:t>,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ea typeface="+mn-ea"/>
                <a:cs typeface="+mn-cs"/>
              </a:rPr>
              <a:t>or</a:t>
            </a:r>
            <a:r>
              <a:rPr lang="en-US" dirty="0" smtClean="0">
                <a:solidFill>
                  <a:srgbClr val="990000"/>
                </a:solidFill>
                <a:ea typeface="+mn-ea"/>
                <a:cs typeface="+mn-cs"/>
              </a:rPr>
              <a:t> </a:t>
            </a:r>
            <a:r>
              <a:rPr lang="en-US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n-ea"/>
                <a:cs typeface="+mn-cs"/>
              </a:rPr>
              <a:t>Poor</a:t>
            </a:r>
            <a:r>
              <a:rPr lang="en-US" dirty="0" smtClean="0">
                <a:ea typeface="+mn-ea"/>
                <a:cs typeface="+mn-cs"/>
              </a:rPr>
              <a:t>. </a:t>
            </a:r>
          </a:p>
          <a:p>
            <a:pPr marL="514350" indent="-514350">
              <a:buSzPct val="100000"/>
              <a:buFont typeface="+mj-lt"/>
              <a:buAutoNum type="arabicPeriod"/>
              <a:defRPr/>
            </a:pPr>
            <a:r>
              <a:rPr lang="en-US" dirty="0" smtClean="0"/>
              <a:t>Set</a:t>
            </a:r>
            <a:r>
              <a:rPr lang="en-US" dirty="0" smtClean="0">
                <a:ea typeface="+mn-ea"/>
                <a:cs typeface="+mn-cs"/>
              </a:rPr>
              <a:t> the </a:t>
            </a:r>
            <a:r>
              <a:rPr lang="en-US" b="1" dirty="0" smtClean="0">
                <a:ea typeface="+mn-ea"/>
                <a:cs typeface="+mn-cs"/>
              </a:rPr>
              <a:t>current status </a:t>
            </a:r>
            <a:r>
              <a:rPr lang="en-US" dirty="0" smtClean="0">
                <a:ea typeface="+mn-ea"/>
                <a:cs typeface="+mn-cs"/>
              </a:rPr>
              <a:t>and the </a:t>
            </a:r>
            <a:r>
              <a:rPr lang="en-US" b="1" dirty="0" smtClean="0">
                <a:ea typeface="+mn-ea"/>
                <a:cs typeface="+mn-cs"/>
              </a:rPr>
              <a:t>desired future status </a:t>
            </a:r>
            <a:br>
              <a:rPr lang="en-US" b="1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for your target</a:t>
            </a:r>
          </a:p>
          <a:p>
            <a:pPr marL="514350" indent="-514350">
              <a:buSzPct val="100000"/>
              <a:buFont typeface="Arial" pitchFamily="34" charset="0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22" y="6387313"/>
            <a:ext cx="432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Nick </a:t>
            </a:r>
            <a:r>
              <a:rPr lang="en-US" i="1" dirty="0" err="1" smtClean="0"/>
              <a:t>Salafsky</a:t>
            </a:r>
            <a:r>
              <a:rPr lang="en-US" i="1" dirty="0" smtClean="0"/>
              <a:t>, Foundation of Success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95294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low_ch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1831975"/>
            <a:ext cx="5602288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dirty="0" smtClean="0"/>
              <a:t>Develop </a:t>
            </a:r>
            <a:r>
              <a:rPr lang="en-US" sz="2800" dirty="0" smtClean="0"/>
              <a:t>Rating Scale for Indicator</a:t>
            </a:r>
            <a:br>
              <a:rPr lang="en-US" sz="2800" dirty="0" smtClean="0"/>
            </a:br>
            <a:r>
              <a:rPr lang="en-US" sz="2800" dirty="0" smtClean="0"/>
              <a:t>Based on “Acceptable Range of Variation”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0422" y="6387313"/>
            <a:ext cx="432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Source: Nick </a:t>
            </a:r>
            <a:r>
              <a:rPr lang="en-US" i="1" dirty="0" err="1" smtClean="0"/>
              <a:t>Salafsky</a:t>
            </a:r>
            <a:r>
              <a:rPr lang="en-US" i="1" dirty="0" smtClean="0"/>
              <a:t>, Foundation of Success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981184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960131"/>
              </p:ext>
            </p:extLst>
          </p:nvPr>
        </p:nvGraphicFramePr>
        <p:xfrm>
          <a:off x="146050" y="3695254"/>
          <a:ext cx="8842375" cy="2238375"/>
        </p:xfrm>
        <a:graphic>
          <a:graphicData uri="http://schemas.openxmlformats.org/drawingml/2006/table">
            <a:tbl>
              <a:tblPr/>
              <a:tblGrid>
                <a:gridCol w="1101725"/>
                <a:gridCol w="1335088"/>
                <a:gridCol w="1219200"/>
                <a:gridCol w="1322387"/>
                <a:gridCol w="960438"/>
                <a:gridCol w="920750"/>
                <a:gridCol w="1036637"/>
                <a:gridCol w="946150"/>
              </a:tblGrid>
              <a:tr h="427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57206" marR="57206" marT="32180" marB="321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57206" marR="57206" marT="32180" marB="321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57206" marR="57206" marT="32180" marB="321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Times New Roman" pitchFamily="18" charset="0"/>
                      </a:endParaRPr>
                    </a:p>
                  </a:txBody>
                  <a:tcPr marL="57206" marR="57206" marT="32180" marB="32180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Indicator Ratings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522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Target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Category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KEA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Indicator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Poor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Fair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Good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Very Good 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80" marB="3218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1186088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Chimpanzee habitat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Size &amp; Condition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Calibri" pitchFamily="34" charset="0"/>
                        </a:rPr>
                        <a:t>Habitat loss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% 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Forest loss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??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??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??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388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pitchFamily="34" charset="0"/>
                          <a:ea typeface="MS PGothic" pitchFamily="34" charset="-128"/>
                          <a:cs typeface="Times New Roman" pitchFamily="18" charset="0"/>
                        </a:rPr>
                        <a:t>??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MS PGothic" pitchFamily="34" charset="-128"/>
                        <a:cs typeface="Calibri" pitchFamily="34" charset="0"/>
                      </a:endParaRPr>
                    </a:p>
                  </a:txBody>
                  <a:tcPr marL="57206" marR="57206" marT="32179" marB="3217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sp>
        <p:nvSpPr>
          <p:cNvPr id="27688" name="Text Box 44"/>
          <p:cNvSpPr txBox="1">
            <a:spLocks noChangeArrowheads="1"/>
          </p:cNvSpPr>
          <p:nvPr/>
        </p:nvSpPr>
        <p:spPr bwMode="auto">
          <a:xfrm>
            <a:off x="6951663" y="2236024"/>
            <a:ext cx="2195512" cy="132343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Very Good: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Ecologically desirable status; Requires little intervention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to maintain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689" name="Text Box 50"/>
          <p:cNvSpPr txBox="1">
            <a:spLocks noChangeArrowheads="1"/>
          </p:cNvSpPr>
          <p:nvPr/>
        </p:nvSpPr>
        <p:spPr bwMode="auto">
          <a:xfrm>
            <a:off x="4633913" y="2236024"/>
            <a:ext cx="2193925" cy="1323439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Good:</a:t>
            </a:r>
          </a:p>
          <a:p>
            <a:pPr algn="ctr" eaLnBrk="1" hangingPunct="1"/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Within acceptable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range of variation; Some intervention required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to maintain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7690" name="Text Box 55"/>
          <p:cNvSpPr txBox="1">
            <a:spLocks noChangeArrowheads="1"/>
          </p:cNvSpPr>
          <p:nvPr/>
        </p:nvSpPr>
        <p:spPr bwMode="auto">
          <a:xfrm>
            <a:off x="0" y="2236024"/>
            <a:ext cx="2193925" cy="132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Poor: 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Restoration increasingly difficult; May result in extirpation</a:t>
            </a:r>
          </a:p>
        </p:txBody>
      </p:sp>
      <p:sp>
        <p:nvSpPr>
          <p:cNvPr id="27691" name="Text Box 47"/>
          <p:cNvSpPr txBox="1">
            <a:spLocks noChangeArrowheads="1"/>
          </p:cNvSpPr>
          <p:nvPr/>
        </p:nvSpPr>
        <p:spPr bwMode="auto">
          <a:xfrm>
            <a:off x="2300288" y="2234436"/>
            <a:ext cx="2193925" cy="13234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ahoma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00"/>
                </a:solidFill>
                <a:latin typeface="Arial" pitchFamily="34" charset="0"/>
              </a:rPr>
              <a:t>Fair:</a:t>
            </a:r>
          </a:p>
          <a:p>
            <a:pPr algn="ctr" eaLnBrk="1" hangingPunct="1"/>
            <a:r>
              <a:rPr lang="en-US" sz="1600" dirty="0">
                <a:solidFill>
                  <a:srgbClr val="000000"/>
                </a:solidFill>
                <a:latin typeface="Arial" pitchFamily="34" charset="0"/>
              </a:rPr>
              <a:t>Outside acceptable range of variation;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</a:rPr>
              <a:t>Requires intervention to get to good </a:t>
            </a:r>
            <a:endParaRPr 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232525" y="6123563"/>
            <a:ext cx="1176338" cy="642938"/>
          </a:xfrm>
          <a:prstGeom prst="wedgeRoundRectCallout">
            <a:avLst>
              <a:gd name="adj1" fmla="val 16102"/>
              <a:gd name="adj2" fmla="val -113486"/>
              <a:gd name="adj3" fmla="val 16667"/>
            </a:avLst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1400" b="1" dirty="0">
                <a:cs typeface="Tahoma" pitchFamily="34" charset="0"/>
              </a:rPr>
              <a:t>Threshold line</a:t>
            </a:r>
          </a:p>
          <a:p>
            <a:pPr algn="ctr" eaLnBrk="0" hangingPunct="0"/>
            <a:endParaRPr lang="en-US" sz="1400" b="1" dirty="0">
              <a:cs typeface="Tahoma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2651" y="324290"/>
            <a:ext cx="8229600" cy="7921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 </a:t>
            </a:r>
            <a:r>
              <a:rPr lang="en-US" sz="2400" dirty="0"/>
              <a:t>Rating Scale for Indicator</a:t>
            </a:r>
            <a:br>
              <a:rPr lang="en-US" sz="2400" dirty="0"/>
            </a:br>
            <a:r>
              <a:rPr lang="en-US" sz="2400" dirty="0"/>
              <a:t>Based on “Acceptable Range of Variation”</a:t>
            </a:r>
          </a:p>
        </p:txBody>
      </p:sp>
      <p:pic>
        <p:nvPicPr>
          <p:cNvPr id="12" name="Picture 11" descr="Gombe Chimps General - 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35" y="108610"/>
            <a:ext cx="2631890" cy="1754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7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68671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554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" y="2232837"/>
            <a:ext cx="9125838" cy="4562919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25264" y="0"/>
            <a:ext cx="891873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pPr defTabSz="1008063">
              <a:spcBef>
                <a:spcPts val="0"/>
              </a:spcBef>
            </a:pPr>
            <a:r>
              <a:rPr lang="en-US" sz="1600" b="1" dirty="0" smtClean="0"/>
              <a:t>Objective &amp; Geographic Scope</a:t>
            </a:r>
          </a:p>
          <a:p>
            <a:pPr marL="342900" indent="-342900" defTabSz="1008063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342900" indent="-342900" defTabSz="10080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</a:rPr>
              <a:t>Develop a </a:t>
            </a:r>
            <a:r>
              <a:rPr lang="en-US" sz="1600" dirty="0">
                <a:latin typeface="+mn-lt"/>
              </a:rPr>
              <a:t>practical </a:t>
            </a:r>
            <a:r>
              <a:rPr lang="en-US" sz="1600" dirty="0" smtClean="0">
                <a:latin typeface="+mn-lt"/>
              </a:rPr>
              <a:t>DSS to </a:t>
            </a:r>
            <a:r>
              <a:rPr lang="en-US" sz="1600" dirty="0">
                <a:latin typeface="+mn-lt"/>
              </a:rPr>
              <a:t>be used by the Jane Goodall Institute and partners to annually monitor and forecast chimpanzee habitat health in </a:t>
            </a:r>
            <a:r>
              <a:rPr lang="en-US" sz="1600" dirty="0" smtClean="0">
                <a:latin typeface="+mn-lt"/>
              </a:rPr>
              <a:t>Africa to support decisions using Open Standards.</a:t>
            </a:r>
          </a:p>
          <a:p>
            <a:pPr marL="342900" indent="-342900" defTabSz="10080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cs typeface="Helvetica" charset="0"/>
              </a:rPr>
              <a:t>DSS </a:t>
            </a:r>
            <a:r>
              <a:rPr lang="en-US" sz="1600" dirty="0" smtClean="0">
                <a:latin typeface="+mn-lt"/>
                <a:cs typeface="Helvetica" charset="0"/>
              </a:rPr>
              <a:t>covers geographic ranges of all four sub-species of chimpanzees. </a:t>
            </a:r>
            <a:endParaRPr lang="en-US" sz="1600" dirty="0" smtClean="0">
              <a:latin typeface="+mn-lt"/>
              <a:cs typeface="Helvetica" charset="0"/>
            </a:endParaRPr>
          </a:p>
          <a:p>
            <a:pPr marL="342900" indent="-342900" defTabSz="100806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+mn-lt"/>
                <a:cs typeface="Helvetica" charset="0"/>
              </a:rPr>
              <a:t>The </a:t>
            </a:r>
            <a:r>
              <a:rPr lang="en-US" sz="1600" dirty="0" smtClean="0">
                <a:latin typeface="+mn-lt"/>
                <a:cs typeface="Helvetica" charset="0"/>
              </a:rPr>
              <a:t>feasibility of DSS </a:t>
            </a:r>
            <a:r>
              <a:rPr lang="en-US" sz="1600" dirty="0" smtClean="0">
                <a:latin typeface="+mn-lt"/>
                <a:cs typeface="Helvetica" charset="0"/>
              </a:rPr>
              <a:t>(Phase 1) was </a:t>
            </a:r>
            <a:r>
              <a:rPr lang="en-US" sz="1600" dirty="0" smtClean="0">
                <a:latin typeface="+mn-lt"/>
                <a:cs typeface="Helvetica" charset="0"/>
              </a:rPr>
              <a:t>assessed in sub-regions (shown in red) that capture a gradient of the habitat types, ranging from the humid tropical forests of Eastern DRC to the dry savanna woodlands of western Tanzania. </a:t>
            </a:r>
            <a:endParaRPr lang="en-US" sz="1600" dirty="0">
              <a:latin typeface="+mn-lt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6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Open Data Kit (ODK)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4724400" cy="3886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ODK is a free and out-of-the-box solution for users to: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 build a data collection form or survey,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collect the data in the field on an Android mobile device, smartphone or tablet,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aggregate the collected data on a server, locally or in the cloud, and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extract it in useful formats for analysis and visualization</a:t>
            </a:r>
          </a:p>
          <a:p>
            <a:pPr lvl="1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Screen Shot 2015-02-10 at 12.28.3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95400"/>
            <a:ext cx="2133600" cy="434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5715000"/>
            <a:ext cx="6705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The Jane </a:t>
            </a:r>
            <a:r>
              <a:rPr lang="en-US" sz="1400" dirty="0" err="1" smtClean="0">
                <a:solidFill>
                  <a:srgbClr val="000000"/>
                </a:solidFill>
              </a:rPr>
              <a:t>Goodall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Institute, Google </a:t>
            </a:r>
            <a:r>
              <a:rPr lang="en-US" sz="1400" dirty="0">
                <a:solidFill>
                  <a:srgbClr val="000000"/>
                </a:solidFill>
              </a:rPr>
              <a:t>Earth Outreach, University of Washington, and </a:t>
            </a:r>
            <a:r>
              <a:rPr lang="en-US" sz="1400" dirty="0" err="1">
                <a:solidFill>
                  <a:srgbClr val="000000"/>
                </a:solidFill>
              </a:rPr>
              <a:t>Nafundi</a:t>
            </a:r>
            <a:r>
              <a:rPr lang="en-US" sz="1400" dirty="0">
                <a:solidFill>
                  <a:srgbClr val="000000"/>
                </a:solidFill>
              </a:rPr>
              <a:t> has been using </a:t>
            </a:r>
            <a:r>
              <a:rPr lang="en-US" sz="1400" dirty="0" smtClean="0">
                <a:solidFill>
                  <a:srgbClr val="000000"/>
                </a:solidFill>
              </a:rPr>
              <a:t>(</a:t>
            </a:r>
            <a:r>
              <a:rPr lang="en-US" sz="1400" dirty="0">
                <a:solidFill>
                  <a:srgbClr val="000000"/>
                </a:solidFill>
              </a:rPr>
              <a:t>ODK) to support citizen science </a:t>
            </a:r>
            <a:r>
              <a:rPr lang="en-US" sz="1400" dirty="0" smtClean="0">
                <a:solidFill>
                  <a:srgbClr val="000000"/>
                </a:solidFill>
              </a:rPr>
              <a:t>projects since 2009</a:t>
            </a:r>
            <a:endParaRPr lang="en-US" sz="140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8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10b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596888" y="990600"/>
            <a:ext cx="5949224" cy="4038600"/>
          </a:xfrm>
          <a:prstGeom prst="rect">
            <a:avLst/>
          </a:prstGeom>
        </p:spPr>
      </p:pic>
      <p:pic>
        <p:nvPicPr>
          <p:cNvPr id="5" name="Picture 4" descr="JGI_SIGNATURE-gold-white-l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088547" cy="3912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5423" y="5481935"/>
            <a:ext cx="8038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The Jane Goodall Institute (JGI) - created in 1976 to continue Dr. Jane Goodall’s chimpanzee research in </a:t>
            </a:r>
            <a:r>
              <a:rPr lang="en-US" sz="2400" dirty="0" err="1" smtClean="0">
                <a:solidFill>
                  <a:schemeClr val="bg1">
                    <a:lumMod val="75000"/>
                  </a:schemeClr>
                </a:solidFill>
              </a:rPr>
              <a:t>Gombe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, Tanzania</a:t>
            </a: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6_Android training Kigoma Tanzania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00223" y="-76200"/>
            <a:ext cx="9596623" cy="70303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332" y="6400800"/>
            <a:ext cx="38358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</a:rPr>
              <a:t>ODK training Kigoma, Tanzania, November 2009</a:t>
            </a:r>
            <a:endParaRPr lang="en-US" sz="1400" b="1" i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332" y="-25507"/>
            <a:ext cx="29224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Community Forest Monitors 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in Tanzania</a:t>
            </a:r>
            <a:endParaRPr lang="en-US" b="1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0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mp_nest_Matang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52242" y="1403456"/>
            <a:ext cx="6858000" cy="4125517"/>
          </a:xfrm>
          <a:prstGeom prst="rect">
            <a:avLst/>
          </a:prstGeom>
        </p:spPr>
      </p:pic>
      <p:pic>
        <p:nvPicPr>
          <p:cNvPr id="4" name="Picture 3" descr="tree cut Kigaly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30214" y="95679"/>
            <a:ext cx="2429706" cy="4038991"/>
          </a:xfrm>
          <a:prstGeom prst="rect">
            <a:avLst/>
          </a:prstGeom>
        </p:spPr>
      </p:pic>
      <p:pic>
        <p:nvPicPr>
          <p:cNvPr id="5" name="Picture 4" descr="sawmill_Kigal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5679"/>
            <a:ext cx="2429707" cy="4038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4" y="4276493"/>
            <a:ext cx="4170066" cy="24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4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3-03-15 13.09.02.jpe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5181600" cy="690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52324" y="5562600"/>
            <a:ext cx="3891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Chryso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Kaghoma</a:t>
            </a:r>
            <a:endParaRPr lang="en-US" sz="1600" dirty="0" smtClean="0">
              <a:solidFill>
                <a:srgbClr val="FFFFFF"/>
              </a:solidFill>
            </a:endParaRPr>
          </a:p>
          <a:p>
            <a:r>
              <a:rPr lang="en-US" sz="1600" dirty="0" smtClean="0">
                <a:solidFill>
                  <a:srgbClr val="FFFFFF"/>
                </a:solidFill>
              </a:rPr>
              <a:t>Field Research Assistant (FFI)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t</a:t>
            </a:r>
            <a:r>
              <a:rPr lang="en-US" sz="1600" dirty="0" smtClean="0">
                <a:solidFill>
                  <a:srgbClr val="FFFFFF"/>
                </a:solidFill>
              </a:rPr>
              <a:t>esting the use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smtClean="0">
                <a:solidFill>
                  <a:srgbClr val="FFFFFF"/>
                </a:solidFill>
              </a:rPr>
              <a:t>of Nexus 7 for chimpanzee and gorilla surveys in </a:t>
            </a:r>
            <a:r>
              <a:rPr lang="en-US" sz="1600" dirty="0" err="1" smtClean="0">
                <a:solidFill>
                  <a:srgbClr val="FFFFFF"/>
                </a:solidFill>
              </a:rPr>
              <a:t>Kahuzi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Biega</a:t>
            </a:r>
            <a:r>
              <a:rPr lang="en-US" sz="1600" dirty="0" smtClean="0">
                <a:solidFill>
                  <a:srgbClr val="FFFFFF"/>
                </a:solidFill>
              </a:rPr>
              <a:t> National Park (March 14, 2013)</a:t>
            </a: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799" y="304800"/>
            <a:ext cx="388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Rangers in DRC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Chimpanzee </a:t>
            </a:r>
            <a:r>
              <a:rPr lang="en-US" sz="2400" b="1" dirty="0" smtClean="0">
                <a:solidFill>
                  <a:srgbClr val="FFFFFF"/>
                </a:solidFill>
              </a:rPr>
              <a:t>and Gorilla Surveys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7" name="Picture 6" descr="ICCN FFI test circuit team.jpe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42256" y="1600200"/>
            <a:ext cx="386080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4503003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FFFF"/>
                </a:solidFill>
              </a:rPr>
              <a:t>Chryso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Kaghoma</a:t>
            </a:r>
            <a:r>
              <a:rPr lang="en-US" sz="1600" dirty="0" smtClean="0">
                <a:solidFill>
                  <a:srgbClr val="FFFFFF"/>
                </a:solidFill>
              </a:rPr>
              <a:t>, Field Research Assistant (FFI), Eve </a:t>
            </a:r>
            <a:r>
              <a:rPr lang="en-US" sz="1600" dirty="0" err="1" smtClean="0">
                <a:solidFill>
                  <a:srgbClr val="FFFFFF"/>
                </a:solidFill>
              </a:rPr>
              <a:t>Cizi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Andagamo</a:t>
            </a:r>
            <a:r>
              <a:rPr lang="en-US" sz="1600" dirty="0" smtClean="0">
                <a:solidFill>
                  <a:srgbClr val="FFFFFF"/>
                </a:solidFill>
              </a:rPr>
              <a:t> , ICCN Researcher and </a:t>
            </a:r>
            <a:r>
              <a:rPr lang="en-US" sz="1600" dirty="0" err="1" smtClean="0">
                <a:solidFill>
                  <a:srgbClr val="FFFFFF"/>
                </a:solidFill>
              </a:rPr>
              <a:t>Kahuzi</a:t>
            </a:r>
            <a:r>
              <a:rPr lang="en-US" sz="1600" dirty="0" smtClean="0">
                <a:solidFill>
                  <a:srgbClr val="FFFFFF"/>
                </a:solidFill>
              </a:rPr>
              <a:t> </a:t>
            </a:r>
            <a:r>
              <a:rPr lang="en-US" sz="1600" dirty="0" err="1" smtClean="0">
                <a:solidFill>
                  <a:srgbClr val="FFFFFF"/>
                </a:solidFill>
              </a:rPr>
              <a:t>Biega</a:t>
            </a:r>
            <a:r>
              <a:rPr lang="en-US" sz="1600" dirty="0" smtClean="0">
                <a:solidFill>
                  <a:srgbClr val="FFFFFF"/>
                </a:solidFill>
              </a:rPr>
              <a:t> National Park rangers</a:t>
            </a: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9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don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5278" y="762000"/>
            <a:ext cx="9899278" cy="51435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228600"/>
            <a:ext cx="8839200" cy="36004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bg1"/>
                </a:solidFill>
                <a:latin typeface="Helvetica" charset="0"/>
                <a:cs typeface="Arial" pitchFamily="34" charset="0"/>
              </a:rPr>
              <a:t>Engaging both communities and rangers in Uganda </a:t>
            </a:r>
            <a:endParaRPr lang="en-US" b="1" dirty="0" smtClean="0">
              <a:solidFill>
                <a:schemeClr val="bg1"/>
              </a:solidFill>
              <a:latin typeface="Helvetica" charset="0"/>
              <a:cs typeface="Arial" pitchFamily="34" charset="0"/>
            </a:endParaRPr>
          </a:p>
        </p:txBody>
      </p:sp>
      <p:pic>
        <p:nvPicPr>
          <p:cNvPr id="4" name="Picture 3" descr="IMG_82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914400"/>
            <a:ext cx="2646493" cy="176488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627784" y="5028034"/>
            <a:ext cx="1152128" cy="2880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poachi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5200" y="4419600"/>
            <a:ext cx="1222913" cy="2188260"/>
          </a:xfrm>
          <a:prstGeom prst="rect">
            <a:avLst/>
          </a:prstGeom>
          <a:ln w="19050">
            <a:solidFill>
              <a:schemeClr val="bg1">
                <a:lumMod val="10000"/>
              </a:schemeClr>
            </a:solidFill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143000"/>
            <a:ext cx="2011718" cy="1508723"/>
          </a:xfrm>
          <a:prstGeom prst="rect">
            <a:avLst/>
          </a:prstGeom>
          <a:noFill/>
          <a:ln w="19050">
            <a:solidFill>
              <a:schemeClr val="bg1">
                <a:lumMod val="10000"/>
              </a:schemeClr>
            </a:solidFill>
            <a:miter lim="800000"/>
            <a:headEnd/>
            <a:tailEnd/>
          </a:ln>
        </p:spPr>
      </p:pic>
      <p:cxnSp>
        <p:nvCxnSpPr>
          <p:cNvPr id="8" name="Straight Connector 7"/>
          <p:cNvCxnSpPr>
            <a:stCxn id="7" idx="2"/>
          </p:cNvCxnSpPr>
          <p:nvPr/>
        </p:nvCxnSpPr>
        <p:spPr>
          <a:xfrm flipH="1">
            <a:off x="5004049" y="2651723"/>
            <a:ext cx="69754" cy="504103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Picture 8" descr="IMG_880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9800" y="4572000"/>
            <a:ext cx="2916047" cy="1944638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273" y="6352059"/>
            <a:ext cx="2571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8544" y="6329055"/>
            <a:ext cx="216024" cy="39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92560" y="6415757"/>
            <a:ext cx="802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Villagers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0432" y="6415757"/>
            <a:ext cx="7668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Rangers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6019800"/>
            <a:ext cx="22520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Illegal activities reported by: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76800" y="762000"/>
            <a:ext cx="312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Helvetica" charset="0"/>
                <a:cs typeface="Arial" pitchFamily="34" charset="0"/>
              </a:rPr>
              <a:t>Budongo Forest Reserve, Uganda</a:t>
            </a:r>
            <a:endParaRPr lang="en-GB" sz="1400" b="1" dirty="0">
              <a:solidFill>
                <a:schemeClr val="bg1"/>
              </a:solidFill>
              <a:latin typeface="Helvetica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 flipV="1">
            <a:off x="2590800" y="5380903"/>
            <a:ext cx="914400" cy="29297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gle-UP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4746"/>
            <a:ext cx="9144000" cy="6073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</a:t>
            </a:r>
            <a:r>
              <a:rPr lang="en-US" dirty="0" smtClean="0">
                <a:solidFill>
                  <a:srgbClr val="FFFFFF"/>
                </a:solidFill>
              </a:rPr>
              <a:t>cientists - </a:t>
            </a:r>
            <a:r>
              <a:rPr lang="en-US" dirty="0" err="1" smtClean="0">
                <a:solidFill>
                  <a:srgbClr val="FFFFFF"/>
                </a:solidFill>
              </a:rPr>
              <a:t>Ugalla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Primate Project (UPP</a:t>
            </a:r>
            <a:r>
              <a:rPr lang="en-US" dirty="0" smtClean="0">
                <a:solidFill>
                  <a:srgbClr val="FFFFFF"/>
                </a:solidFill>
              </a:rPr>
              <a:t>), Tanzania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2144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Alex </a:t>
            </a:r>
            <a:r>
              <a:rPr lang="en-US" dirty="0" err="1" smtClean="0">
                <a:solidFill>
                  <a:schemeClr val="bg1"/>
                </a:solidFill>
              </a:rPr>
              <a:t>Piel</a:t>
            </a:r>
            <a:r>
              <a:rPr lang="en-US" dirty="0" smtClean="0">
                <a:solidFill>
                  <a:schemeClr val="bg1"/>
                </a:solidFill>
              </a:rPr>
              <a:t>, UPP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4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chimpounga_ODK_SMART_2014d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28600"/>
            <a:ext cx="5410200" cy="360040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+mn-cs"/>
              </a:defRPr>
            </a:lvl9pPr>
          </a:lstStyle>
          <a:p>
            <a:r>
              <a:rPr lang="en-GB" sz="1600" b="1" dirty="0" err="1" smtClean="0">
                <a:solidFill>
                  <a:schemeClr val="bg1"/>
                </a:solidFill>
                <a:latin typeface="Helvetica" charset="0"/>
                <a:cs typeface="Arial" pitchFamily="34" charset="0"/>
              </a:rPr>
              <a:t>Tchimpounga</a:t>
            </a:r>
            <a:r>
              <a:rPr lang="en-GB" sz="1600" b="1" dirty="0" smtClean="0">
                <a:solidFill>
                  <a:schemeClr val="bg1"/>
                </a:solidFill>
                <a:latin typeface="Helvetica" charset="0"/>
                <a:cs typeface="Arial" pitchFamily="34" charset="0"/>
              </a:rPr>
              <a:t> Nature Reserve, Republic of the Congo</a:t>
            </a:r>
            <a:endParaRPr lang="en-GB" sz="1600" b="1" dirty="0">
              <a:solidFill>
                <a:schemeClr val="bg1"/>
              </a:solidFill>
              <a:latin typeface="Helvetica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78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423" y="0"/>
            <a:ext cx="10330187" cy="68610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913" y="159487"/>
            <a:ext cx="5109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Tchimpounga</a:t>
            </a:r>
            <a:r>
              <a:rPr lang="en-US" dirty="0" smtClean="0"/>
              <a:t> Nature Reserve, Republic of the Congo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8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8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-685800" y="1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Work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0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073403" y="1243338"/>
          <a:ext cx="3098797" cy="53890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797"/>
              </a:tblGrid>
              <a:tr h="221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Spectral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Band 3 median reflectance 2000-2005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Band 4 median reflectance 2000-2005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Band 5 median reflectance 2000-2005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Band 7 median reflectance 2000-2005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Normalized difference (band4/band3)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Normalized difference (band4/band5)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Normalized difference (band4/band7)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band3/band5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band3/band7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band5/band7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smtClean="0">
                          <a:effectLst/>
                        </a:rPr>
                        <a:t>Forest </a:t>
                      </a:r>
                      <a:r>
                        <a:rPr lang="en-US" sz="1400" b="1" u="none" strike="noStrike" dirty="0">
                          <a:effectLst/>
                        </a:rPr>
                        <a:t>structure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Percent canopy cover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Canopy height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Percent bare ground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Disturbance and fragmentation 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12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Proximity to forest loss (minimum 0.5 ha)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326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Proximity of interior forest to forest edge (minimum 1 ha patch size)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1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Topographic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Elevation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Slope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134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Proximity to steep slopes (&gt;15</a:t>
                      </a:r>
                      <a:r>
                        <a:rPr lang="en-US" sz="1200" u="none" strike="noStrike" baseline="30000" dirty="0">
                          <a:effectLst/>
                        </a:rPr>
                        <a:t>o</a:t>
                      </a:r>
                      <a:r>
                        <a:rPr lang="en-US" sz="1200" u="none" strike="noStrike" dirty="0">
                          <a:effectLst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061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Proximity </a:t>
                      </a:r>
                      <a:r>
                        <a:rPr lang="en-US" sz="1200" u="none" strike="noStrike" dirty="0" smtClean="0">
                          <a:effectLst/>
                        </a:rPr>
                        <a:t>to </a:t>
                      </a:r>
                      <a:r>
                        <a:rPr lang="en-US" sz="1200" u="none" strike="noStrike" dirty="0">
                          <a:effectLst/>
                        </a:rPr>
                        <a:t>rivers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116958" y="1320005"/>
            <a:ext cx="2956446" cy="3666665"/>
            <a:chOff x="285749" y="1085849"/>
            <a:chExt cx="4552953" cy="4095753"/>
          </a:xfrm>
        </p:grpSpPr>
        <p:cxnSp>
          <p:nvCxnSpPr>
            <p:cNvPr id="6" name="Straight Connector 5"/>
            <p:cNvCxnSpPr/>
            <p:nvPr/>
          </p:nvCxnSpPr>
          <p:spPr>
            <a:xfrm flipH="1" flipV="1">
              <a:off x="2790825" y="1085849"/>
              <a:ext cx="2047876" cy="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 flipV="1">
              <a:off x="2781299" y="5181600"/>
              <a:ext cx="2057403" cy="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781299" y="1085850"/>
              <a:ext cx="0" cy="4095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85749" y="2530554"/>
              <a:ext cx="2495550" cy="15470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15 Landsat ETM+ based</a:t>
              </a:r>
            </a:p>
            <a:p>
              <a:pPr algn="ctr"/>
              <a:r>
                <a:rPr lang="en-US" sz="1400" dirty="0"/>
                <a:t>“dynamic” </a:t>
              </a:r>
              <a:endParaRPr lang="en-US" sz="1400" dirty="0" smtClean="0"/>
            </a:p>
            <a:p>
              <a:pPr algn="ctr"/>
              <a:r>
                <a:rPr lang="en-US" sz="1400" dirty="0" smtClean="0"/>
                <a:t>variables </a:t>
              </a:r>
              <a:r>
                <a:rPr lang="en-US" sz="1400" dirty="0"/>
                <a:t>derived from Hansen et al. </a:t>
              </a:r>
              <a:r>
                <a:rPr lang="en-US" sz="1400" dirty="0"/>
                <a:t>(2013) data.</a:t>
              </a:r>
              <a:endParaRPr lang="en-US" sz="14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162677" y="5674279"/>
            <a:ext cx="2896264" cy="895351"/>
            <a:chOff x="8267701" y="4933949"/>
            <a:chExt cx="3286123" cy="895351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8739741" y="4933949"/>
              <a:ext cx="0" cy="8953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8267701" y="4933949"/>
              <a:ext cx="3286123" cy="895351"/>
              <a:chOff x="8010526" y="5381625"/>
              <a:chExt cx="3286123" cy="895351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 flipH="1">
                <a:off x="8010527" y="5381625"/>
                <a:ext cx="472039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8010526" y="6276975"/>
                <a:ext cx="472040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8482566" y="5459968"/>
                <a:ext cx="2814083" cy="73866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5 Shuttle Radar Topography Mission based “static</a:t>
                </a:r>
                <a:r>
                  <a:rPr lang="en-US" sz="1400" dirty="0" smtClean="0"/>
                  <a:t>”</a:t>
                </a:r>
              </a:p>
              <a:p>
                <a:pPr algn="ctr"/>
                <a:r>
                  <a:rPr lang="en-US" sz="1400" dirty="0" smtClean="0"/>
                  <a:t> </a:t>
                </a:r>
                <a:r>
                  <a:rPr lang="en-US" sz="1400" dirty="0"/>
                  <a:t>variables.</a:t>
                </a:r>
                <a:endParaRPr lang="en-US" sz="1400" dirty="0"/>
              </a:p>
            </p:txBody>
          </p:sp>
        </p:grpSp>
      </p:grpSp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-647700" y="-555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Input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3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10b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596888" y="990600"/>
            <a:ext cx="5949224" cy="4038600"/>
          </a:xfrm>
          <a:prstGeom prst="rect">
            <a:avLst/>
          </a:prstGeom>
        </p:spPr>
      </p:pic>
      <p:pic>
        <p:nvPicPr>
          <p:cNvPr id="5" name="Picture 4" descr="JGI_SIGNATURE-gold-white-l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088547" cy="3912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73665" y="5165229"/>
            <a:ext cx="9448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</a:rPr>
              <a:t>Gombe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 Stream RC - the longest running great ape research site in the world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Extensive long-term social, behavioral and ecological records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Behavioral data collected daily at 15-minute intervals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</a:rPr>
              <a:t>Since 1960 …more than 400,000 observations.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5" descr="AP0220-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90600"/>
            <a:ext cx="6172200" cy="408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882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9" y="555822"/>
            <a:ext cx="5876583" cy="2873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" y="3855096"/>
            <a:ext cx="5876583" cy="28845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96" y="537614"/>
            <a:ext cx="1822811" cy="18181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98788" y="1284847"/>
            <a:ext cx="1399592" cy="7184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96" y="2448386"/>
            <a:ext cx="1733550" cy="235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868528" y="186490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5km resolution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868527" y="3494969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30m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85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9" y="555822"/>
            <a:ext cx="5876583" cy="2873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28" y="3855096"/>
            <a:ext cx="5876583" cy="28845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96" y="537614"/>
            <a:ext cx="1822811" cy="181813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94342" y="1293346"/>
            <a:ext cx="1399592" cy="718457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701872" y="1932168"/>
            <a:ext cx="151075" cy="32600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701871" y="5241236"/>
            <a:ext cx="151075" cy="32600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96" y="2437753"/>
            <a:ext cx="1733550" cy="23526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68528" y="186490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5km resolution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68527" y="3494969"/>
            <a:ext cx="187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30m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4" y="2043111"/>
            <a:ext cx="3764501" cy="2578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02" y="2043112"/>
            <a:ext cx="3754718" cy="25788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81" y="3103960"/>
            <a:ext cx="757238" cy="6500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28315" y="1766112"/>
            <a:ext cx="140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5km resolution</a:t>
            </a:r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5157501" y="1766112"/>
            <a:ext cx="140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30m resolution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8408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4" y="2043111"/>
            <a:ext cx="3764501" cy="25788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02" y="2043112"/>
            <a:ext cx="3754718" cy="25788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6582" y="2914650"/>
            <a:ext cx="307181" cy="21431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035969" y="2914650"/>
            <a:ext cx="307181" cy="214313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81" y="3103960"/>
            <a:ext cx="757238" cy="6500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315" y="1766112"/>
            <a:ext cx="140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5km resolution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5157501" y="1766112"/>
            <a:ext cx="140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30m resolution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3215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" y="2069023"/>
            <a:ext cx="3903631" cy="2678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2034704"/>
            <a:ext cx="3953637" cy="2713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81" y="3103960"/>
            <a:ext cx="757238" cy="6500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96882" y="1792023"/>
            <a:ext cx="140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5km resolution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5086350" y="1757704"/>
            <a:ext cx="14073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30m resolution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4057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70422"/>
            <a:ext cx="3953637" cy="2713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76" y="2070422"/>
            <a:ext cx="4029075" cy="27618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81" y="3103960"/>
            <a:ext cx="757238" cy="6500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8588" y="1793422"/>
            <a:ext cx="2114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30m resolution 2000-2005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5061776" y="1793422"/>
            <a:ext cx="211455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30m resolution 2005-2010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72275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_chimps - Copy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36061" y="266700"/>
            <a:ext cx="915551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6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71" y="0"/>
            <a:ext cx="8870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1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" y="962225"/>
            <a:ext cx="9092774" cy="509305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992968" y="10991984"/>
            <a:ext cx="387535" cy="10050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2800" i="1" u="sng" dirty="0" smtClean="0"/>
              <a:t>Phase 2 Plan</a:t>
            </a:r>
            <a:endParaRPr lang="en-US" sz="2800" dirty="0" smtClean="0"/>
          </a:p>
          <a:p>
            <a:r>
              <a:rPr lang="en-US" dirty="0" smtClean="0"/>
              <a:t>Steps </a:t>
            </a:r>
            <a:r>
              <a:rPr lang="en-US" dirty="0"/>
              <a:t>to develop, test and validate the application</a:t>
            </a:r>
          </a:p>
          <a:p>
            <a:pPr lvl="0"/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13" y="5405362"/>
            <a:ext cx="1732630" cy="598269"/>
          </a:xfrm>
          <a:prstGeom prst="rect">
            <a:avLst/>
          </a:prstGeom>
        </p:spPr>
      </p:pic>
      <p:pic>
        <p:nvPicPr>
          <p:cNvPr id="3074" name="Picture 2" descr="http://www.un-grasp.org/wp-content/uploads/2012/04/GRASP-LOGO-H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726" y="5346679"/>
            <a:ext cx="1438680" cy="6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1589" y="5287997"/>
            <a:ext cx="731537" cy="71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38223" y="92909"/>
            <a:ext cx="64201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u="sng" dirty="0" smtClean="0"/>
              <a:t>Phase 2 Plan</a:t>
            </a:r>
            <a:endParaRPr lang="en-US" sz="2000" dirty="0" smtClean="0"/>
          </a:p>
          <a:p>
            <a:r>
              <a:rPr lang="en-US" sz="2000" dirty="0" smtClean="0"/>
              <a:t>Steps to develop, test and validate the application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996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57200" y="381000"/>
            <a:ext cx="8229600" cy="5715000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  <a:effectLst>
            <a:outerShdw blurRad="50800" dist="2794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2286000" y="6324600"/>
            <a:ext cx="4449019" cy="336452"/>
            <a:chOff x="4440854" y="57070"/>
            <a:chExt cx="3035643" cy="229567"/>
          </a:xfrm>
        </p:grpSpPr>
        <p:pic>
          <p:nvPicPr>
            <p:cNvPr id="9" name="Picture 8" descr="TAG-JGI_VERTICAL-SIGNATURE-WEB_ADDRESS.gif"/>
            <p:cNvPicPr>
              <a:picLocks noChangeAspect="1"/>
            </p:cNvPicPr>
            <p:nvPr/>
          </p:nvPicPr>
          <p:blipFill>
            <a:blip r:embed="rId2" cstate="screen"/>
            <a:srcRect l="23653" r="25476" b="65590"/>
            <a:stretch>
              <a:fillRect/>
            </a:stretch>
          </p:blipFill>
          <p:spPr bwMode="auto">
            <a:xfrm>
              <a:off x="4440854" y="93917"/>
              <a:ext cx="996227" cy="19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9" descr="TAG-JGI_VERTICAL-SIGNATURE-WEB_ADDRESS.gif"/>
            <p:cNvPicPr>
              <a:picLocks noChangeAspect="1"/>
            </p:cNvPicPr>
            <p:nvPr/>
          </p:nvPicPr>
          <p:blipFill>
            <a:blip r:embed="rId2" cstate="screen"/>
            <a:srcRect t="45383" b="13628"/>
            <a:stretch>
              <a:fillRect/>
            </a:stretch>
          </p:blipFill>
          <p:spPr bwMode="auto">
            <a:xfrm>
              <a:off x="5518157" y="57070"/>
              <a:ext cx="1958340" cy="229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Rectangle 13"/>
          <p:cNvSpPr/>
          <p:nvPr/>
        </p:nvSpPr>
        <p:spPr>
          <a:xfrm>
            <a:off x="457200" y="2971800"/>
            <a:ext cx="8229600" cy="91440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THANK YOU! </a:t>
            </a:r>
            <a:endParaRPr lang="en-US" sz="4000" dirty="0"/>
          </a:p>
        </p:txBody>
      </p:sp>
      <p:pic>
        <p:nvPicPr>
          <p:cNvPr id="42" name="Picture 41" descr="dglogo_color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95415" y="4105166"/>
            <a:ext cx="2169148" cy="667430"/>
          </a:xfrm>
          <a:prstGeom prst="rect">
            <a:avLst/>
          </a:prstGeom>
        </p:spPr>
      </p:pic>
      <p:sp>
        <p:nvSpPr>
          <p:cNvPr id="22534" name="AutoShape 6" descr="data:image/jpg;base64,/9j/4AAQSkZJRgABAQAAAQABAAD/2wCEAAkGBhQNEA0UEBEQERMVEBAOEA8UEhIQEQ8SFRMhFxccGBUYGzIeIyUjJRQXKzMnJDMpLCwtFx8yNTAuNigrNTUBCQoKDgwOGg8PFzUcHiQ1LzU1NTU2KSw1LzU1NSwzNTQyNSwsNDUyNTU1Li81NTQ1NTA1NS8vLjU1LjUqMjU1Lv/AABEIAGAAvAMBIgACEQEDEQH/xAAcAAEBAQACAwEAAAAAAAAAAAAABwYEBQEDCAL/xAA+EAACAgEBBQQECwYHAAAAAAAAAQIDBBEFBhIhMQcTQVEIFJGzNUJSYWJxc3SBocEYIjI0VNIlcrGy0eHw/8QAGgEBAAIDAQAAAAAAAAAAAAAAAAQFAgMGAf/EACcRAQACAgADBwUAAAAAAAAAAAABAgMEERIhBSIxQVFhsROBoeHw/9oADAMBAAIRAxEAPwC4gAAAAAAAAAAAAAAAAAAAAAAAAAAAAAAAAAAAZva+8mknCiSbjJqc+TSlHrH/AJI+zs01qc9/BtxYrZbctWkB12ydrRyYvTlKOnHDXnHXp+D/AEOxNuPJXJWL1njEsLVmkzWfEABmxAAAAAAAAAAAAAAAAAAAAAAA4m189Y2PkXNOSqqtucV1koQctF7APxtXakceGr5yf8MfF/8ARHdu4+ViX3ZOEo3RyLG78WctIxum9FZB68uemq/8tBZvLXk1PKdsXU48bs10jBeWng15dTJ+oWbe1nbKyjDWvq1cf3bbpeFsvmXgjk825fPkmb93HHThPn9vX4XePXripEV63n0/vBsdwapbN7x32O62+UbMmzwU0tEoryinpobrG21XZY4RfPlo/CX1E13dqvrp4MqcLJwnKEbYt62Qj0cl4Pqejb+8MseVVGLB3Zlr0ooj1j9Ofkl+n1nmrv7MZPo14X6/j29I+DNq4Zp9Se70WLUHHwYzVVSses1CCsfnPhXF+epyDrVIAAAAAAAAAAAAAAAAAAAAAB4lHXqeQBGd8dwsTDz8bW114+VOyxYHNUTya9PwSan/AA+a0+Y71NLly6dPJdOhrt7t0qNr48qMiL+VXatFZTZ4Si/06MmUuybPxapZUMx5GfW3GNT17m/GhyVfPnxS018teXXmUnaHZltm/PW/Dp4e/wC/NYau5GGvLMOLtDBzMO6yWBD1mGTPR48nzpyJ9Jx+i/FeBQdwdwlsyM7r5K/Nu55GS+emvPgh5RX56fUjLbibJzNp5dGbkxniY1Dk8fFevHdbwuEpTTXRavTX8PFlZSJXZ+tbDTjkiOeWnZzRe3Ck90SM1v1v1XsOmq26qy1Tt7lKtwTT4XLnxNfJNMSX0jvg/C++L3UixRVF3Y3gjtLEx8muMoQti5RhLTiWknHno9PimB2p6QGLi35FMsXJcqrbKZNOnRuE3Ftay+Y0PZAv8E2Z9nP3sjt8zc/Cn3k5YWJKUuKcpuitylJ8222uoE9/aPxP6TL9tP8Aca3cHtKp268lU021dyqnLvHB8XecWmnC38hka7DdlU5W08iF9NV0FjWyULIRsimrIrXSS08T6H2bsLHxOP1fHpo4tOPuq4V8WnTXhXPTV+0Ca5XpD4tVlkHiZWsZyg2nTzcW18r5j1ftH4n9Jl+2n+43G2tzsLuMqXqWJxd1dPi9Xq4uLgb114eupF+wDZFOXl5scimq6KxoyjGyEbFF94uaUkBYdwu0OrbsciVNVtSqlXGXecD4nNNrThf0TVo4ezdi0YikseimhSaclXXGvia6a8K59TmgAAAAAAAAAAAAAAAAAAAJL6R3wfhffF7qRWjD9q+41228XHqx51Vyhf3zdrmotcDjy4Yt6/vID3dkHwJsz7OfvZGvv/hl/lf+h0m4uwJ7N2dh41soSnVCUZShq4Nubly1SfxvI7yyOqa801+QHzt6Pvwtk/dbfeRPoslPZh2UZOxs22++3HnCVM6lGt2OWspqS14oJfFKsBwtt/y2V9hd/sZCvRv/AJzP+6w96i9bQx3bTdBaJzrnBN9E5RaWvtJv2T9luRsPIybMi3HsjZTGqKqdjaampc+KC8gKgAAAAAAAAAAAAAAAAAAAAAAAAAAAAAAAAAAAAAAAAAAAAA//2Q=="/>
          <p:cNvSpPr>
            <a:spLocks noChangeAspect="1" noChangeArrowheads="1"/>
          </p:cNvSpPr>
          <p:nvPr/>
        </p:nvSpPr>
        <p:spPr bwMode="auto">
          <a:xfrm>
            <a:off x="231775" y="134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6" name="AutoShape 8" descr="data:image/jpg;base64,/9j/4AAQSkZJRgABAQAAAQABAAD/2wCEAAkGBhQNEA0UEBEQERMVEBAOEA8UEhIQEQ8SFRMhFxccGBUYGzIeIyUjJRQXKzMnJDMpLCwtFx8yNTAuNigrNTUBCQoKDgwOGg8PFzUcHiQ1LzU1NTU2KSw1LzU1NSwzNTQyNSwsNDUyNTU1Li81NTQ1NTA1NS8vLjU1LjUqMjU1Lv/AABEIAGAAvAMBIgACEQEDEQH/xAAcAAEBAQACAwEAAAAAAAAAAAAABwYEBQEDCAL/xAA+EAACAgEBBQQECwYHAAAAAAAAAQIDBBEFBhIhMQcTQVEIFJGzNUJSYWJxc3SBocEYIjI0VNIlcrGy0eHw/8QAGgEBAAIDAQAAAAAAAAAAAAAAAAQFAgMGAf/EACcRAQACAgADBwUAAAAAAAAAAAABAgMEERIhBSIxQVFhsROBoeHw/9oADAMBAAIRAxEAPwC4gAAAAAAAAAAAAAAAAAAAAAAAAAAAAAAAAAAAZva+8mknCiSbjJqc+TSlHrH/AJI+zs01qc9/BtxYrZbctWkB12ydrRyYvTlKOnHDXnHXp+D/AEOxNuPJXJWL1njEsLVmkzWfEABmxAAAAAAAAAAAAAAAAAAAAAAA4m189Y2PkXNOSqqtucV1koQctF7APxtXakceGr5yf8MfF/8ARHdu4+ViX3ZOEo3RyLG78WctIxum9FZB68uemq/8tBZvLXk1PKdsXU48bs10jBeWng15dTJ+oWbe1nbKyjDWvq1cf3bbpeFsvmXgjk825fPkmb93HHThPn9vX4XePXripEV63n0/vBsdwapbN7x32O62+UbMmzwU0tEoryinpobrG21XZY4RfPlo/CX1E13dqvrp4MqcLJwnKEbYt62Qj0cl4Pqejb+8MseVVGLB3Zlr0ooj1j9Ofkl+n1nmrv7MZPo14X6/j29I+DNq4Zp9Se70WLUHHwYzVVSses1CCsfnPhXF+epyDrVIAAAAAAAAAAAAAAAAAAAAAB4lHXqeQBGd8dwsTDz8bW114+VOyxYHNUTya9PwSan/AA+a0+Y71NLly6dPJdOhrt7t0qNr48qMiL+VXatFZTZ4Si/06MmUuybPxapZUMx5GfW3GNT17m/GhyVfPnxS018teXXmUnaHZltm/PW/Dp4e/wC/NYau5GGvLMOLtDBzMO6yWBD1mGTPR48nzpyJ9Jx+i/FeBQdwdwlsyM7r5K/Nu55GS+emvPgh5RX56fUjLbibJzNp5dGbkxniY1Dk8fFevHdbwuEpTTXRavTX8PFlZSJXZ+tbDTjkiOeWnZzRe3Ck90SM1v1v1XsOmq26qy1Tt7lKtwTT4XLnxNfJNMSX0jvg/C++L3UixRVF3Y3gjtLEx8muMoQti5RhLTiWknHno9PimB2p6QGLi35FMsXJcqrbKZNOnRuE3Ftay+Y0PZAv8E2Z9nP3sjt8zc/Cn3k5YWJKUuKcpuitylJ8222uoE9/aPxP6TL9tP8Aca3cHtKp268lU021dyqnLvHB8XecWmnC38hka7DdlU5W08iF9NV0FjWyULIRsimrIrXSS08T6H2bsLHxOP1fHpo4tOPuq4V8WnTXhXPTV+0Ca5XpD4tVlkHiZWsZyg2nTzcW18r5j1ftH4n9Jl+2n+43G2tzsLuMqXqWJxd1dPi9Xq4uLgb114eupF+wDZFOXl5scimq6KxoyjGyEbFF94uaUkBYdwu0OrbsciVNVtSqlXGXecD4nNNrThf0TVo4ezdi0YikseimhSaclXXGvia6a8K59TmgAAAAAAAAAAAAAAAAAAAJL6R3wfhffF7qRWjD9q+41228XHqx51Vyhf3zdrmotcDjy4Yt6/vID3dkHwJsz7OfvZGvv/hl/lf+h0m4uwJ7N2dh41soSnVCUZShq4Nubly1SfxvI7yyOqa801+QHzt6Pvwtk/dbfeRPoslPZh2UZOxs22++3HnCVM6lGt2OWspqS14oJfFKsBwtt/y2V9hd/sZCvRv/AJzP+6w96i9bQx3bTdBaJzrnBN9E5RaWvtJv2T9luRsPIybMi3HsjZTGqKqdjaampc+KC8gKgAAAAAAAAAAAAAAAAAAAAAAAAAAAAAAAAAAAAAAAAAAAAA//2Q=="/>
          <p:cNvSpPr>
            <a:spLocks noChangeAspect="1" noChangeArrowheads="1"/>
          </p:cNvSpPr>
          <p:nvPr/>
        </p:nvSpPr>
        <p:spPr bwMode="auto">
          <a:xfrm>
            <a:off x="231775" y="134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0" name="AutoShape 12" descr="data:image/jpg;base64,/9j/4AAQSkZJRgABAQAAAQABAAD/2wCEAAkGBggGBQkIBwgKFQkKDRYOGBcXDSIdHhshHxwkJCshHiEiHisgIiUqLCQiJzskLyopLiw4LSMxNTY2NScvLCoBCQoKDQsNGQ8OFzUkHiQ1NTQ1NDU1MjQ1NCw1NTI1MCwvLCw1LDQ0NCw0Ni00LCw2LCwqLSw1NCwsLCwsLjQ0LP/AABEIACgAkAMBIgACEQEDEQH/xAAbAAACAgMBAAAAAAAAAAAAAAAABQQGAgMHAf/EAD4QAAEDAwMBBgMEBgoDAAAAAAECAwQFBhEAEiETByIxQVFhFDLRFXGBkSNCVJOhsRZDUlVjdIKUssEIJDb/xAAZAQACAwEAAAAAAAAAAAAAAAAABAECAwX/xAAoEQACAQMDAQgDAAAAAAAAAAAAARECElEDEzEhBEFhYoGRscEiQnH/2gAMAwEAAhEDEQA/AONuVGYHVf8AtP8Aif60/XWP2jM/an/3p+ur2aRaNLqJgU6NUKtVdxBDeUM59toK1feOPfU6QKjSOJca0acP7CmUuuj704cV+eNNXLBU5t9ozP2t/wDen66PtGZ+1v8A70/XXR41XnyOY1wS3R/gW4kp/kP5aZR1VF7iSsLR5/E2mMfipsbtF3gAr7B5ch/tJQl190p+Fd4KyfT30+nNOXjfNxJqcqRsp7D7jaUr4TswAMeGPP31Y+zqkwUXKmY1SKQiQhpaepGkrT4+SmHAFJz6jVbgymKVft2ie6hsuRpSE7jjJJBAHufTWui5dTXMC/aP1T4EUiqVKTatLluynz8NKcjA9Q5xhCwDzzjJ1bK3KeqXaXcC0PO9GFTHVYCzjIZAHn6q1Xo8BTnY2/JKDhmrJWDjyLYSf46cWcVVWnXnWFg5XBLf5pP0GmaohvEr3aFaZlLPX2k1dn8Oi1Jht+r16SioIlJCG/iSN2CCOD45PGq/TVpet2qzX6tJROiqb6SRJIKsnkYzk49R4at/ZYLZ+xlKq5gfaIl/o95G/wAsY8/HVVoVKiy7JuOY81mTD6Km1ZOU5Vg/noT/ACq/qIj8afUdRpdUZu+0JVTfkdWShvduUQSAtSQVDzJGPv41rtyqS271lz3X3ejMYmuJ/SHHAV7+o1HrcuUbPtOsOuLU+w483uUrJ7qwQCfHWFaQulWja85sd6RHlJP+pf0OiE1GZXyEx6dfgwZcmyLNpMNuS91ahPfez1DnCEJSPPwyVan02CKv2WTqm9OmCVSHHEJAeODuKVd7zPidRqXEqEus21Ao3R+LjwS+Op8uVlazn8CP4a2Ww8tqwLzgu/O2htePfcUn/rRVx0z9hTz1x9G+FHepfZY7ccaoTROkrMQ/pjgJK8Ep8wcDx+/Wyl2rWYSLcrduomrckoDrxDgxnd4HJGQR5c62qbU5/wCPSClJOyaVH2HUOpMLtBl0eiWtTKI5FWt5pLbiSNykkrxjg8H21Rupzbl+xeKVF2EK6bW0Q67eKZc5SeoxJbbCnTyrecBPvq4djrQqVoPGYpxRbmKIJcOflHnn+GqVS6fFm169DKjtrMdiU4jcM7VBw8j31eOw/wD+Pk/5tX/EaprxtuPAtozevUrFwQ3qLXIXZ7YiAy/LbDkiR+uQc+KhzjAJ49gMaQJgw4F3pteyYDEispWUOzJKAvCh8xQk5QkJ9SCc8avciPPnV+nXXTmAqqRUGOsdNSESEHy7ydzTnoFDb76QUmnyrQ7SZF0Q6bPcpE1a0PI+HV1mC4cnKMd4A/rJ3AjSaY+N7ltqLaNupmV2fNm1J5QbQlx9SWgcZ4bSQNo9D48a561U5MeV8RGc2OA5GxISB9wHGuwdptHeuS1Y0ymIWtUdXV2hJyUkYOBjORwcYz465L/R6r/3XO/2yvprp9jWnty+Tj9uq1dyFwdc7NrzcuZh2LUQkzoqQoKCfmSeM+xHGfXjUO51QLiuSRDpdqtTZ0LCXnVPdJCDjhBV4qVjy5xqL2RW1OgSZlTmsONpU30EhSSCeQScHnHAH56kQqmmwKlW4FbaloiVGW5MZktsKWDvAylW0EhST4ZHOkddU0ar2x/s11ektwaxZcWTY9SZqVsqYbpbaiqOtI2K2p35QocKB9fXx1EspTs+EloWcxHo9TY6qlCUlW4FPGUgZ5B0uoKK3Mti6ZUuZVHaa7DW1GEhoJcVhtW5e0JBAJIAzydYdmCLaaVTW4jdTFYEMJXvS8EA7Ru+bufl+GsZcMYtWDLpU6ZU3v6I2TFfagPbFPqdDaStJ5DeclRB8/DOmlDk2u7bFZcNESx8IkiXHU33k7BuwcHChjkEcHUK2LhY7PaYq37ijy0LiuudN1MZS0PJUokEFIPe5wQedSqIKi89ct1Gju7Z7SEMxljatxLaTyoHwKsnAPlgal1VZIspwYWwyzcUOLFn2Yy1R3kGYwoPJWkbsfMBylRBzxnS9NxUyoojRqpaKBQ489dNbd6oUEL3bBlHCgCcDOsbNeim9oQs9motU11hxcthxCw00rA2hIWOF5yMJ4xrdZFmRpwlVKrOzymNWJLyGVOENAhw4XsxyfPOdFzXeFtOBvV6lbdm3dRY4gMJm1ElgLAwW0AbQT7E7U/n6ahXoYlnMSJMa0Y70GYlLbyw+EZUtzASUkZPODn6aRv27cl9GtVZhqAmNVgI7XXSsONttKJSU4+Xcob+fbTG4qjNuLsbaXJivCoNSo7LqOmc70PJCjjHgcZzolzyTasDqPUW6PAotImW6yyisSnI6mQ6FpT3SrJ4wrOPDUS4BafZs9T6gKTHD8qUloEZJSD8yxnOAkemp15MuOXVZ6m21lLdRWSQknA6SvH01XqjS69e10VSfBZg/ZrDLlJbElKxkHHUWgAeZ7ufbjUKp5C1YLFczNEtChzau1RmFmUpLLgHG8OLAOT+OdWKlUeBRY6mKbFabaUrcQkY59dcwqkioudjkqlVNh41GjS2Yq8Nk70ocSQtPHIKcc66TQbhhXFEXIp/X6ba9h3sKQc/coA6htxyCSXcM9GjRrMsGjRo0AGjGdGjQAaNGjQAY0mu1NQNuvqpDr6ZiNqk7ACTyOOQfLOjRq1LtaZWpXJoq8p262ZFVbjO1BTrbyUsZZTtUOMlRwBjx5z441teRcaw8qJKqmxbMbaFtoBBUrC/1eCAM+eMnRo1vveVGGx5mR0Tbt2BLgqHxrYShsdBPSXj5i4r+RGM8YHJ1Loz11GmVEVV15LgitFpYY3HJKs90DO7wB9PEDXmjUVayqUWomnRdNSdzJLFbrbbKYzcY9QsLfCnMqOEqKeQAFd4lJT3Qcbs/LrFVZuNAU4mO5hzpEBUU9wbDk90knKxjHikHOjRrGRgmJqFx/FblR2ujv8Al6Jzjft8c+nezjTS3pkybSw5UWlJfCyk9zaD7gHnH34OjRqJA//Z"/>
          <p:cNvSpPr>
            <a:spLocks noChangeAspect="1" noChangeArrowheads="1"/>
          </p:cNvSpPr>
          <p:nvPr/>
        </p:nvSpPr>
        <p:spPr bwMode="auto">
          <a:xfrm>
            <a:off x="231775" y="134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42" name="AutoShape 14" descr="data:image/jpg;base64,/9j/4AAQSkZJRgABAQAAAQABAAD/2wCEAAkGBggGBQkIBwgKFQkKDRYOGBcXDSIdHhshHxwkJCshHiEiHisgIiUqLCQiJzskLyopLiw4LSMxNTY2NScvLCoBCQoKDQsNGQ8OFzUkHiQ1NTQ1NDU1MjQ1NCw1NTI1MCwvLCw1LDQ0NCw0Ni00LCw2LCwqLSw1NCwsLCwsLjQ0LP/AABEIACgAkAMBIgACEQEDEQH/xAAbAAACAgMBAAAAAAAAAAAAAAAABQQGAgMHAf/EAD4QAAEDAwMBBgMEBgoDAAAAAAECAwQFBhEAEiETByIxQVFhFDLRFXGBkSNCVJOhsRZDUlVjdIKUssEIJDb/xAAZAQACAwEAAAAAAAAAAAAAAAAABAECAwX/xAAoEQACAQMDAQgDAAAAAAAAAAAAARECElEDEzEhBEFhYoGRscEiQnH/2gAMAwEAAhEDEQA/AONuVGYHVf8AtP8Aif60/XWP2jM/an/3p+ur2aRaNLqJgU6NUKtVdxBDeUM59toK1feOPfU6QKjSOJca0acP7CmUuuj704cV+eNNXLBU5t9ozP2t/wDen66PtGZ+1v8A70/XXR41XnyOY1wS3R/gW4kp/kP5aZR1VF7iSsLR5/E2mMfipsbtF3gAr7B5ch/tJQl190p+Fd4KyfT30+nNOXjfNxJqcqRsp7D7jaUr4TswAMeGPP31Y+zqkwUXKmY1SKQiQhpaepGkrT4+SmHAFJz6jVbgymKVft2ie6hsuRpSE7jjJJBAHufTWui5dTXMC/aP1T4EUiqVKTatLluynz8NKcjA9Q5xhCwDzzjJ1bK3KeqXaXcC0PO9GFTHVYCzjIZAHn6q1Xo8BTnY2/JKDhmrJWDjyLYSf46cWcVVWnXnWFg5XBLf5pP0GmaohvEr3aFaZlLPX2k1dn8Oi1Jht+r16SioIlJCG/iSN2CCOD45PGq/TVpet2qzX6tJROiqb6SRJIKsnkYzk49R4at/ZYLZ+xlKq5gfaIl/o95G/wAsY8/HVVoVKiy7JuOY81mTD6Km1ZOU5Vg/noT/ACq/qIj8afUdRpdUZu+0JVTfkdWShvduUQSAtSQVDzJGPv41rtyqS271lz3X3ejMYmuJ/SHHAV7+o1HrcuUbPtOsOuLU+w483uUrJ7qwQCfHWFaQulWja85sd6RHlJP+pf0OiE1GZXyEx6dfgwZcmyLNpMNuS91ahPfez1DnCEJSPPwyVan02CKv2WTqm9OmCVSHHEJAeODuKVd7zPidRqXEqEus21Ao3R+LjwS+Op8uVlazn8CP4a2Ww8tqwLzgu/O2htePfcUn/rRVx0z9hTz1x9G+FHepfZY7ccaoTROkrMQ/pjgJK8Ep8wcDx+/Wyl2rWYSLcrduomrckoDrxDgxnd4HJGQR5c62qbU5/wCPSClJOyaVH2HUOpMLtBl0eiWtTKI5FWt5pLbiSNykkrxjg8H21Rupzbl+xeKVF2EK6bW0Q67eKZc5SeoxJbbCnTyrecBPvq4djrQqVoPGYpxRbmKIJcOflHnn+GqVS6fFm169DKjtrMdiU4jcM7VBw8j31eOw/wD+Pk/5tX/EaprxtuPAtozevUrFwQ3qLXIXZ7YiAy/LbDkiR+uQc+KhzjAJ49gMaQJgw4F3pteyYDEispWUOzJKAvCh8xQk5QkJ9SCc8avciPPnV+nXXTmAqqRUGOsdNSESEHy7ydzTnoFDb76QUmnyrQ7SZF0Q6bPcpE1a0PI+HV1mC4cnKMd4A/rJ3AjSaY+N7ltqLaNupmV2fNm1J5QbQlx9SWgcZ4bSQNo9D48a561U5MeV8RGc2OA5GxISB9wHGuwdptHeuS1Y0ymIWtUdXV2hJyUkYOBjORwcYz465L/R6r/3XO/2yvprp9jWnty+Tj9uq1dyFwdc7NrzcuZh2LUQkzoqQoKCfmSeM+xHGfXjUO51QLiuSRDpdqtTZ0LCXnVPdJCDjhBV4qVjy5xqL2RW1OgSZlTmsONpU30EhSSCeQScHnHAH56kQqmmwKlW4FbaloiVGW5MZktsKWDvAylW0EhST4ZHOkddU0ar2x/s11ektwaxZcWTY9SZqVsqYbpbaiqOtI2K2p35QocKB9fXx1EspTs+EloWcxHo9TY6qlCUlW4FPGUgZ5B0uoKK3Mti6ZUuZVHaa7DW1GEhoJcVhtW5e0JBAJIAzydYdmCLaaVTW4jdTFYEMJXvS8EA7Ru+bufl+GsZcMYtWDLpU6ZU3v6I2TFfagPbFPqdDaStJ5DeclRB8/DOmlDk2u7bFZcNESx8IkiXHU33k7BuwcHChjkEcHUK2LhY7PaYq37ijy0LiuudN1MZS0PJUokEFIPe5wQedSqIKi89ct1Gju7Z7SEMxljatxLaTyoHwKsnAPlgal1VZIspwYWwyzcUOLFn2Yy1R3kGYwoPJWkbsfMBylRBzxnS9NxUyoojRqpaKBQ489dNbd6oUEL3bBlHCgCcDOsbNeim9oQs9motU11hxcthxCw00rA2hIWOF5yMJ4xrdZFmRpwlVKrOzymNWJLyGVOENAhw4XsxyfPOdFzXeFtOBvV6lbdm3dRY4gMJm1ElgLAwW0AbQT7E7U/n6ahXoYlnMSJMa0Y70GYlLbyw+EZUtzASUkZPODn6aRv27cl9GtVZhqAmNVgI7XXSsONttKJSU4+Xcob+fbTG4qjNuLsbaXJivCoNSo7LqOmc70PJCjjHgcZzolzyTasDqPUW6PAotImW6yyisSnI6mQ6FpT3SrJ4wrOPDUS4BafZs9T6gKTHD8qUloEZJSD8yxnOAkemp15MuOXVZ6m21lLdRWSQknA6SvH01XqjS69e10VSfBZg/ZrDLlJbElKxkHHUWgAeZ7ufbjUKp5C1YLFczNEtChzau1RmFmUpLLgHG8OLAOT+OdWKlUeBRY6mKbFabaUrcQkY59dcwqkioudjkqlVNh41GjS2Yq8Nk70ocSQtPHIKcc66TQbhhXFEXIp/X6ba9h3sKQc/coA6htxyCSXcM9GjRrMsGjRo0AGjGdGjQAaNGjQAY0mu1NQNuvqpDr6ZiNqk7ACTyOOQfLOjRq1LtaZWpXJoq8p262ZFVbjO1BTrbyUsZZTtUOMlRwBjx5z441teRcaw8qJKqmxbMbaFtoBBUrC/1eCAM+eMnRo1vveVGGx5mR0Tbt2BLgqHxrYShsdBPSXj5i4r+RGM8YHJ1Loz11GmVEVV15LgitFpYY3HJKs90DO7wB9PEDXmjUVayqUWomnRdNSdzJLFbrbbKYzcY9QsLfCnMqOEqKeQAFd4lJT3Qcbs/LrFVZuNAU4mO5hzpEBUU9wbDk90knKxjHikHOjRrGRgmJqFx/FblR2ujv8Al6Jzjft8c+nezjTS3pkybSw5UWlJfCyk9zaD7gHnH34OjRqJA//Z"/>
          <p:cNvSpPr>
            <a:spLocks noChangeAspect="1" noChangeArrowheads="1"/>
          </p:cNvSpPr>
          <p:nvPr/>
        </p:nvSpPr>
        <p:spPr bwMode="auto">
          <a:xfrm>
            <a:off x="231775" y="134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Horizontal-usaid-logo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33400" y="736600"/>
            <a:ext cx="2667000" cy="813661"/>
          </a:xfrm>
          <a:prstGeom prst="rect">
            <a:avLst/>
          </a:prstGeom>
        </p:spPr>
      </p:pic>
      <p:sp>
        <p:nvSpPr>
          <p:cNvPr id="4100" name="AutoShape 4" descr="Citizen Cyberscience Centre"/>
          <p:cNvSpPr>
            <a:spLocks noChangeAspect="1" noChangeArrowheads="1"/>
          </p:cNvSpPr>
          <p:nvPr/>
        </p:nvSpPr>
        <p:spPr bwMode="auto">
          <a:xfrm>
            <a:off x="139700" y="142875"/>
            <a:ext cx="1352550" cy="1457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23" descr="TZ mage4238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62000" y="1828800"/>
            <a:ext cx="838200" cy="871728"/>
          </a:xfrm>
          <a:prstGeom prst="rect">
            <a:avLst/>
          </a:prstGeom>
        </p:spPr>
      </p:pic>
      <p:pic>
        <p:nvPicPr>
          <p:cNvPr id="27" name="Picture 26" descr="DRC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981200" y="1828800"/>
            <a:ext cx="870262" cy="838200"/>
          </a:xfrm>
          <a:prstGeom prst="rect">
            <a:avLst/>
          </a:prstGeom>
        </p:spPr>
      </p:pic>
      <p:pic>
        <p:nvPicPr>
          <p:cNvPr id="2050" name="Picture 2" descr="Uganda Logo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00400" y="1828800"/>
            <a:ext cx="762807" cy="838200"/>
          </a:xfrm>
          <a:prstGeom prst="rect">
            <a:avLst/>
          </a:prstGeom>
          <a:noFill/>
        </p:spPr>
      </p:pic>
      <p:pic>
        <p:nvPicPr>
          <p:cNvPr id="2052" name="Picture 4" descr="File:Coat of arms of the Republic of the Congo.sv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4343400" y="1752600"/>
            <a:ext cx="914400" cy="931026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5562600" y="18288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communities and Governments of Tanzania, DRC, Uganda and Republic of Congo</a:t>
            </a:r>
            <a:endParaRPr lang="en-US" dirty="0"/>
          </a:p>
        </p:txBody>
      </p:sp>
      <p:pic>
        <p:nvPicPr>
          <p:cNvPr id="2057" name="Picture 9" descr="Google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2521657" y="4239142"/>
            <a:ext cx="1600200" cy="552797"/>
          </a:xfrm>
          <a:prstGeom prst="rect">
            <a:avLst/>
          </a:prstGeom>
          <a:noFill/>
        </p:spPr>
      </p:pic>
      <p:sp>
        <p:nvSpPr>
          <p:cNvPr id="2059" name="AutoShape 11" descr="data:image/jpeg;base64,/9j/4AAQSkZJRgABAQAAAQABAAD/2wCEAAkGBhQGEBUIBxIRFBMVFRQTFRcUFxQTEhYTExUVGBUSHhMjGyYeGR4nGhUUITAsIycpLSwsIR49NTIqNSY3MSkBCQoKDgwOGg8PGjQiHiQpNTUvNTUwLCk0NSw1LCw1MjUzNCwsLCwuKjYsKSwvLDAvLCw1KS8sLC8wLDQyLyo1NP/AABEIAKEBOQMBIgACEQEDEQH/xAAcAAEAAgIDAQAAAAAAAAAAAAAABgcFCAEDBAL/xABIEAACAQIBCAILDgYCAwEAAAAAAQIDBBEFBgcSITFBUWGxEyIjMjVScXJzkbMUFRczNEJTVHSBk6HR0xZDYsHC0rLhJUTwJP/EABoBAQACAwEAAAAAAAAAAAAAAAAEBQEDBgL/xAAsEQEAAgIBAgUCBgMBAAAAAAAAAQIDBBESIRMiMUHwBVEyYYGhseEVI0IU/9oADAMBAAIRAxEAPwC8QAAAAAAx+VcqqwWrDbN7ly6Wa8uWuKs2vPZ7pSbz01dt1lOFnJU6z2v8lzfJHqTx2og1So6zc6jxb2tsyuR8s+5sKFw+04PxejydRU4PqkXyTW8cRPp/afl0ZrTmvefdJQcJ47Ucl0rQAAAAAAAAAAAAAAAAAAAAAAAAAAAAAAAAAAAAAAAAAAAABjc48r+8NrVyi463Y462HHel/ciNvlCOVYq8oz11Pbrc/wBHww4Ge0g0ncZNuLeisZzpuMYrfJ4p4Lp2MorNnOaebtTCWMqUn28OKe7WXKS/Pc+is39adivknvHt89/sm6ubwp80dp91tg6bS8hfwjc2slKElimv/tjIlnnnn7jxydkyXdN05r5nOKfjdPDy7udw698t+isd/wCFvky1x16pWFmpnNG+uKmRqT1nShryfCL1lHsePHf93VLSmNB9J07mtcTTUZU1BSe5z1lJxT4vDaXOdfgpGOkUieeHP5bTa3VMccgANzWAAAAAAAAAAAAAAAAAAAAAAAAAAAAAAAAAAAAAAAAHnvb2NjHslX7lxb5IXt7Gxj2Wr9y4t8kRO9vZX0uyVfuXBLkV27uxrx0172S9bWnLPM+he3sr6XZKv3LglyIPnlmb74Y5Qyau675wX8zpX9XX5d8wBzmPZyY8niRPf+VxfDS1OjjspnJ2Xq+SITt7Sbip7GuMXxkvFlhs/wC0sPbmvmvLOCevPGNGL7eXFvxI9PTwJFnhke0dzSqXVXsUqku6KKxxjt7o/E2pLF+XgyZWlrCzhGhaxUYRWEUtyRb59+K44tjrxa3vx85V+LVmb8XnmK/P0c2ltGxhGhaxUYxWEUtmGBKcj5Y909wuH2/B+N/2Ro5Tw2oqtfavgv1R3+/5p+bBXLXpn9E7PPTv4VZu3hJay3rr8pH55fnKl2H525y44fqY2E3TanBtNbU0W+X6tWJr4ccx7/Pur8ehaYnqnj7J0DG5Jysr5djqYKa3rn0oyRb4stctYvSeyBelqW6bAANjwAAAAAAAAAAAAAAAAAAAAAAAAAAAAAAAAHReXkbKPZar8i4t8kd5XttnNHOfWr03tjJwcOMGm1hh04Y48fuwULd2JwY+qscyka2GMt+Jl7r29lfS7JV+5cEuR5wDkrWm8za08yv61iscQGDzozohm9DVjhKtJdpDl/XLkuv80zozohm9DVjhKtJdpDl/XLkuv81W9nZ1s6bhxTcqknrTlLdFeM+SW5JdCRY6enF48XL2pH7/ANImxsdPkp+J5a9SplOU7urrTl385YN4LFLF8luXIlWZmeXuLDJ2U33PdCb+Zyi34vV5N0zyNkGnkSj7loLHHv5NLGbwwbfR0bkiC545nvJTd9k9Y0X30d7pt/49RPjawbczgtHEf8/Pb8kWcOXBxkieZ91l79wIzmFG4Vt/5D4vZ2HWx19T/Xdh+mBJihzY/DvNOeeFpjv11i3HAAcTmqac5tJJYtvYklveJre312b3P3bHV1duOOGGHHEkubGXo5x26vqHe604Y7lLUk4uSXJ4FGZ4Z4PK7dlYNqinte51Gv8AHkuPEtjRLbyt8lUlWi460qs1isMYym3GXka2o6f6bq3w1m159fb57qTcz1yTxX290xABaoIAAAAAAAAAAAAAAAAAAAAAAAAAAAAAAAAzWWd1XzVvajwcKkaklKEt0ouWODXFNYNNdDRs0RPPzMOnnhS16eELmC7nU4Nb+xz5x/NPauKfm1YtHE+jMTMTzCPZCy7Ty9S90Wzwa2Ti++hLk+jk+PV5M6M6IZvQwjhKtJdpDl/XLkuv81XFKtcZo3MoSTp1YPVnCW5rk185PY010NM+bOzrZ0XDUW51JvWnKW6K8Z8ktyS6Eil/xlKZJvafJHf5+Sy/9trU6YjzFnZ1s6bhqLc6k3rTlLdFeM+SW5JdCRamQ8h08g0vc9ssW9s5Pvpy5v8AsuAyHkOnkGl7ntli3tnJ99OXN/2XAyJX7u7OaeinasJWvr+H5rfiDHZcyxDIsI1btYwlNU5ccFKMnrYcV2u1cvUZEjekCyneWn/54uWpOM5Jb9VRmm8OOGKIuvWt8ta29JlvzWmtJmvqkVKoq0VUpNOLSaa2pp7mmfRV2aGdzyI1a3jboN+V02/nLmua+9dNnRrxlHs8ZR1MNbWxWrq4Y62O7DA2bWrfXvxPp7S8YM9cteY9X1Oappzm0kli29iSW94lZ54Z4PK7dlYNqinte51Gv8eS48TnPDPB5XbsrBtUU9r3Oo1/jyXHiZ7Rpo0999XLGW49w306b/m8pyXidHzvJ31xoaHRxkyR39o+39/wgbW11eSno+tGmjT311cs5cj3HZKlTf8AN5TkvE5L53k7650sNiCWrsicl0rQAAAAAAAAAAAAAAAAAAAAAAAAAAAAAAAAAAAABD9IuZVLOa3ldywhXpQlKNRLHGMU5OnJcVvw4p7uKcczXydRsLeLyY1OM0pOpxm+b5YbVhwLGy1B1LatCCbbpVEktrbcJYLA11zWznnm7PVnjKlLv4cU/Hjyl1/mq/f1758fFJ9Pb7perlrjv5oW2DqtLuF9CNxbSUoSWKaMflnOWjkJwp3knjNrZFYuMeM2uX5vhjgctXHa1umI7ryb1iOqZ7MqD5p1FWSqUmmmk01tTT3NM+jw9IBnnmZ2LWylkuPa7XUprhznFcua4cOiKRyxVjQeTlUl2JvW1f7Y78MduG7EuowOb+ZNnlzKVSaetGgozqUUl2J1ZuWCx5dq247scOGKOg+nbU5f9WSOeO8T8/aVTt4Yx+es8csfo00ae+7jljLce4b6dN/zeU5LxP8Al5O+ulLV2RCWrsRyXisAAAAAA82Ub5ZMo1L2qm404TqNLDFqEXJpcMcEekxWdnyC6+zV/ZTAhvw5Wn0F16qX7hls19J1DOu497rSlXhLUlPGap6uEcMVsk3xNfSc6GvCi9BV64AX0AAIjnXpKoZo11YXlKvOThGpjBQ1cJSkktsk8e0ZhvhytPoLr1Uv3CJ6bPCUPs1P2lYgGAZXX8OVp9Bdeql+4PhytPoLr1Uv3ClMDgC7PhytPoLr1Uv3B8OVp9Bdeql+4Umc4AXX8OVp9Bdeql+4SvNLO2nnhRleWUKkIxm6bVTVxxUYyx2N7MJI1pwLs0HfIa32mXsqQYWMV1W03WtCUqUqF1jGTi9lLDGLa+k6CxWaqX67tU9JP/kwLk+HK0+guvVS/cHw5Wn0F16qX7hSmBwGV2fDlafQXXqpfuD4crT6C69VL9wpMAXZ8OVp9Bdeql+4cPTnaL/17r1Uv3ClcDiS2AbW2V0r6nC5pppThGaT3pSSaT9Z3GPzf+SUPQ0vZxMgGAAACsdJmjP3w1ss5Cj3XbKrSivjOdSK8fmvneXvrOAGsmQM56ubzlGhhKMk8YSx1VPDZPoe7HmvWvI4VsuTqXCjUqzUXVqNJy1YR3yeG6K2dCLez/0Ve/lRZRyFqQqykuyxl2sJazwdZcpLe/G8vfSzNLNGjmjQ9y2ixk8HUqNdtUlz6EtuC4eVtvXGKkWm8R3l7m9prFZnso/NDO95Fatbxt0G/K6bfzl0c1966bOp1FWSqU2nFpNNbU09zTI1pM0Z+4dbLWQYdz2yrUorvOdSC8Xmvm71s3QbJ2dVfJdGVjbS7WXet99Tx75xfDH8t62lZu/TvGnrx9p903X2/Djpt6Jdnlnl7hxyfkx903Tmvmf0p+N1eXdk9BNCWtdXEoy1GqUVLB4OSdRuOPF4Si35VzIfmNmNUzyq4vGFCD7rU/Pscec3+W98E9gcmZMp5HpRsrCChTgsIpfm2+Lb2tva2TtbWpr06a/rKLmzWy25l6gASWkAAAAADFZ2fILr7NX9lMypis7PkF19mr+ymBrCTnQ14UXoKvXAgxOdDXhRegq9cAyvoABhjco5t2uV59nyjbUKs0lHWqQjOWqm2o4tbsW/WeX+B7D6lafhU/0M4AI/c5k2MYSlGytcVGT+KhyfQa1x2peRG1138XPzZdTNUYbl5F1ASPR7ZwyhlO3tryEakJSnrRmlKLwpVGsU9j2pMvX+B7D6lafhU/0KQ0Y+FrXzqnsahsWBg/4HsPqVp+FT/QyOTsk0cjxdHJtKnSi3rNU4qCcsEscFxwSPWABhZZk2M25SsrVtttvsUMW3ve4zQAwf8D2H1K0/Cp/oQzSzm1a5Jyf7oydbUKU+zU461OEYywalisUt2xFnkC00+DV6el1TAoks7Q1kK3yzG5eU6FKrqypavZIRnq4qpjhitm5FYlu6B+8u/Oo9VUMp1/A9h9StPwqf6D+B7D6lafhU/wBDOAMPilSVCKpUklGKSSWxJJYJJeQ+wAAAAAAAAABWecOhqGUbyN1k2apUJtutBLbHjjTWGHbcnsjvWK2KzAB5cmZMp5HpRsrCChTgsIpfm8eLb2tva2eoAAAAAAAAAAYrOz5BdfZq/spmVMVnZ8guvs1f2UwNYSc6GvCi9BV64EGJzoa8KL0FXrgGV9AAMAAA6bv4ufmy6maow3LyLqNrrv4ufmy6maow3LyLqAlOjHwta+dU9jUNizXTRj4WtfOqexqGxYAAAAAAIFpp8Gr09LqmT0gWmnwavT0uqYFElu6B+8u/Oo9VUqIt3QP3l351HqqhlawADAAAAAAAAAAAAAAAAAAAAAAAAAYrOz5BdfZq/spmVMVnZ8guvs1f2UwNYSc6GvCi9BV64EGJzoa8KL0FXrgGV9AAMAAA6bv4ufmy6maow3LyLqNrrv4ufmy6maow3LyLqAlOjHwta+dU9jUNizXTRj4WtfOqexqGxYAAAAAAIFpp8Gr09LqmT0gWmnwavT0uqYFElu6B+8u/Oo9VUqIt3QP3l351HqqhlawADAAAAAAAAAAAAAAAAAAAAAAAAAYrOz5BdfZq/spmVPLlWx99KFWxb1ey06lPHDHDXi444ccMQNVic6GvCi9BV64Ek+AeP1yf4S/3M5mdoujmlde+ULiVTtJw1XTUe+1duOs+QE6AAAAAdN38XPzZdTNUYbl5F1G2NWn2WLp80160VYtA0UsPds/wl/uBCtGPha186p7GobFleZtaIo5uXdLKkbqU3Tcnqumop60JR367w74sMAAAAAAEC00+DV6el1TJ6YLPLNZZ323vfOo6fbxnrKOv3uOzDFcwNaS3dA/eXfnUeqqPgHj9cn+Ev9yW5jZirMpVYwrOr2Vwe2ChhqKX9Tx74CUg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231775" y="134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61" name="AutoShape 13" descr="data:image/jpeg;base64,/9j/4AAQSkZJRgABAQAAAQABAAD/2wCEAAkGBhQGEBUIBxIRFBMVFRQTFRcUFxQTEhYTExUVGBUSHhMjGyYeGR4nGhUUITAsIycpLSwsIR49NTIqNSY3MSkBCQoKDgwOGg8PGjQiHiQpNTUvNTUwLCk0NSw1LCw1MjUzNCwsLCwuKjYsKSwvLDAvLCw1KS8sLC8wLDQyLyo1NP/AABEIAKEBOQMBIgACEQEDEQH/xAAcAAEAAgIDAQAAAAAAAAAAAAAABgcFCAEDBAL/xABIEAACAQIBCAILDgYCAwEAAAAAAQIDBBEFBgcSITFBUWGxEyIjMjVScXJzkbMUFRczNEJTVHSBk6HR0xZDYsHC0rLhJUTwJP/EABoBAQACAwEAAAAAAAAAAAAAAAAEBQEDBgL/xAAsEQEAAgIBAgUCBgMBAAAAAAAAAQIDBBESIRMiMUHwBVEyYYGhseEVI0IU/9oADAMBAAIRAxEAPwC8QAAAAAAx+VcqqwWrDbN7ly6Wa8uWuKs2vPZ7pSbz01dt1lOFnJU6z2v8lzfJHqTx2og1So6zc6jxb2tsyuR8s+5sKFw+04PxejydRU4PqkXyTW8cRPp/afl0ZrTmvefdJQcJ47Ucl0rQAAAAAAAAAAAAAAAAAAAAAAAAAAAAAAAAAAAAAAAAAAAABjc48r+8NrVyi463Y462HHel/ciNvlCOVYq8oz11Pbrc/wBHww4Ge0g0ncZNuLeisZzpuMYrfJ4p4Lp2MorNnOaebtTCWMqUn28OKe7WXKS/Pc+is39adivknvHt89/sm6ubwp80dp91tg6bS8hfwjc2slKElimv/tjIlnnnn7jxydkyXdN05r5nOKfjdPDy7udw698t+isd/wCFvky1x16pWFmpnNG+uKmRqT1nShryfCL1lHsePHf93VLSmNB9J07mtcTTUZU1BSe5z1lJxT4vDaXOdfgpGOkUieeHP5bTa3VMccgANzWAAAAAAAAAAAAAAAAAAAAAAAAAAAAAAAAAAAAAAAAHnvb2NjHslX7lxb5IXt7Gxj2Wr9y4t8kRO9vZX0uyVfuXBLkV27uxrx0172S9bWnLPM+he3sr6XZKv3LglyIPnlmb74Y5Qyau675wX8zpX9XX5d8wBzmPZyY8niRPf+VxfDS1OjjspnJ2Xq+SITt7Sbip7GuMXxkvFlhs/wC0sPbmvmvLOCevPGNGL7eXFvxI9PTwJFnhke0dzSqXVXsUqku6KKxxjt7o/E2pLF+XgyZWlrCzhGhaxUYRWEUtyRb59+K44tjrxa3vx85V+LVmb8XnmK/P0c2ltGxhGhaxUYxWEUtmGBKcj5Y909wuH2/B+N/2Ro5Tw2oqtfavgv1R3+/5p+bBXLXpn9E7PPTv4VZu3hJay3rr8pH55fnKl2H525y44fqY2E3TanBtNbU0W+X6tWJr4ccx7/Pur8ehaYnqnj7J0DG5Jysr5djqYKa3rn0oyRb4stctYvSeyBelqW6bAANjwAAAAAAAAAAAAAAAAAAAAAAAAAAAAAAAAHReXkbKPZar8i4t8kd5XttnNHOfWr03tjJwcOMGm1hh04Y48fuwULd2JwY+qscyka2GMt+Jl7r29lfS7JV+5cEuR5wDkrWm8za08yv61iscQGDzozohm9DVjhKtJdpDl/XLkuv80zozohm9DVjhKtJdpDl/XLkuv81W9nZ1s6bhxTcqknrTlLdFeM+SW5JdCRY6enF48XL2pH7/ANImxsdPkp+J5a9SplOU7urrTl385YN4LFLF8luXIlWZmeXuLDJ2U33PdCb+Zyi34vV5N0zyNkGnkSj7loLHHv5NLGbwwbfR0bkiC545nvJTd9k9Y0X30d7pt/49RPjawbczgtHEf8/Pb8kWcOXBxkieZ91l79wIzmFG4Vt/5D4vZ2HWx19T/Xdh+mBJihzY/DvNOeeFpjv11i3HAAcTmqac5tJJYtvYklveJre312b3P3bHV1duOOGGHHEkubGXo5x26vqHe604Y7lLUk4uSXJ4FGZ4Z4PK7dlYNqinte51Gv8AHkuPEtjRLbyt8lUlWi460qs1isMYym3GXka2o6f6bq3w1m159fb57qTcz1yTxX290xABaoIAAAAAAAAAAAAAAAAAAAAAAAAAAAAAAAAzWWd1XzVvajwcKkaklKEt0ouWODXFNYNNdDRs0RPPzMOnnhS16eELmC7nU4Nb+xz5x/NPauKfm1YtHE+jMTMTzCPZCy7Ty9S90Wzwa2Ti++hLk+jk+PV5M6M6IZvQwjhKtJdpDl/XLkuv81XFKtcZo3MoSTp1YPVnCW5rk185PY010NM+bOzrZ0XDUW51JvWnKW6K8Z8ktyS6Eil/xlKZJvafJHf5+Sy/9trU6YjzFnZ1s6bhqLc6k3rTlLdFeM+SW5JdCRamQ8h08g0vc9ssW9s5Pvpy5v8AsuAyHkOnkGl7ntli3tnJ99OXN/2XAyJX7u7OaeinasJWvr+H5rfiDHZcyxDIsI1btYwlNU5ccFKMnrYcV2u1cvUZEjekCyneWn/54uWpOM5Jb9VRmm8OOGKIuvWt8ta29JlvzWmtJmvqkVKoq0VUpNOLSaa2pp7mmfRV2aGdzyI1a3jboN+V02/nLmua+9dNnRrxlHs8ZR1MNbWxWrq4Y62O7DA2bWrfXvxPp7S8YM9cteY9X1Oappzm0kli29iSW94lZ54Z4PK7dlYNqinte51Gv8eS48TnPDPB5XbsrBtUU9r3Oo1/jyXHiZ7Rpo0999XLGW49w306b/m8pyXidHzvJ31xoaHRxkyR39o+39/wgbW11eSno+tGmjT311cs5cj3HZKlTf8AN5TkvE5L53k7650sNiCWrsicl0rQAAAAAAAAAAAAAAAAAAAAAAAAAAAAAAAAAAAABD9IuZVLOa3ldywhXpQlKNRLHGMU5OnJcVvw4p7uKcczXydRsLeLyY1OM0pOpxm+b5YbVhwLGy1B1LatCCbbpVEktrbcJYLA11zWznnm7PVnjKlLv4cU/Hjyl1/mq/f1758fFJ9Pb7perlrjv5oW2DqtLuF9CNxbSUoSWKaMflnOWjkJwp3knjNrZFYuMeM2uX5vhjgctXHa1umI7ryb1iOqZ7MqD5p1FWSqUmmmk01tTT3NM+jw9IBnnmZ2LWylkuPa7XUprhznFcua4cOiKRyxVjQeTlUl2JvW1f7Y78MduG7EuowOb+ZNnlzKVSaetGgozqUUl2J1ZuWCx5dq247scOGKOg+nbU5f9WSOeO8T8/aVTt4Yx+es8csfo00ae+7jljLce4b6dN/zeU5LxP8Al5O+ulLV2RCWrsRyXisAAAAAA82Ub5ZMo1L2qm404TqNLDFqEXJpcMcEekxWdnyC6+zV/ZTAhvw5Wn0F16qX7hls19J1DOu497rSlXhLUlPGap6uEcMVsk3xNfSc6GvCi9BV64AX0AAIjnXpKoZo11YXlKvOThGpjBQ1cJSkktsk8e0ZhvhytPoLr1Uv3CJ6bPCUPs1P2lYgGAZXX8OVp9Bdeql+4PhytPoLr1Uv3ClMDgC7PhytPoLr1Uv3B8OVp9Bdeql+4Umc4AXX8OVp9Bdeql+4SvNLO2nnhRleWUKkIxm6bVTVxxUYyx2N7MJI1pwLs0HfIa32mXsqQYWMV1W03WtCUqUqF1jGTi9lLDGLa+k6CxWaqX67tU9JP/kwLk+HK0+guvVS/cHw5Wn0F16qX7hSmBwGV2fDlafQXXqpfuD4crT6C69VL9wpMAXZ8OVp9Bdeql+4cPTnaL/17r1Uv3ClcDiS2AbW2V0r6nC5pppThGaT3pSSaT9Z3GPzf+SUPQ0vZxMgGAAACsdJmjP3w1ss5Cj3XbKrSivjOdSK8fmvneXvrOAGsmQM56ubzlGhhKMk8YSx1VPDZPoe7HmvWvI4VsuTqXCjUqzUXVqNJy1YR3yeG6K2dCLez/0Ve/lRZRyFqQqykuyxl2sJazwdZcpLe/G8vfSzNLNGjmjQ9y2ixk8HUqNdtUlz6EtuC4eVtvXGKkWm8R3l7m9prFZnso/NDO95Fatbxt0G/K6bfzl0c1966bOp1FWSqU2nFpNNbU09zTI1pM0Z+4dbLWQYdz2yrUorvOdSC8Xmvm71s3QbJ2dVfJdGVjbS7WXet99Tx75xfDH8t62lZu/TvGnrx9p903X2/Djpt6Jdnlnl7hxyfkx903Tmvmf0p+N1eXdk9BNCWtdXEoy1GqUVLB4OSdRuOPF4Si35VzIfmNmNUzyq4vGFCD7rU/Pscec3+W98E9gcmZMp5HpRsrCChTgsIpfm2+Lb2tva2TtbWpr06a/rKLmzWy25l6gASWkAAAAADFZ2fILr7NX9lMypis7PkF19mr+ymBrCTnQ14UXoKvXAgxOdDXhRegq9cAyvoABhjco5t2uV59nyjbUKs0lHWqQjOWqm2o4tbsW/WeX+B7D6lafhU/0M4AI/c5k2MYSlGytcVGT+KhyfQa1x2peRG1138XPzZdTNUYbl5F1ASPR7ZwyhlO3tryEakJSnrRmlKLwpVGsU9j2pMvX+B7D6lafhU/0KQ0Y+FrXzqnsahsWBg/4HsPqVp+FT/QyOTsk0cjxdHJtKnSi3rNU4qCcsEscFxwSPWABhZZk2M25SsrVtttvsUMW3ve4zQAwf8D2H1K0/Cp/oQzSzm1a5Jyf7oydbUKU+zU461OEYywalisUt2xFnkC00+DV6el1TAoks7Q1kK3yzG5eU6FKrqypavZIRnq4qpjhitm5FYlu6B+8u/Oo9VUMp1/A9h9StPwqf6D+B7D6lafhU/wBDOAMPilSVCKpUklGKSSWxJJYJJeQ+wAAAAAAAAABWecOhqGUbyN1k2apUJtutBLbHjjTWGHbcnsjvWK2KzAB5cmZMp5HpRsrCChTgsIpfm8eLb2tva2eoAAAAAAAAAAYrOz5BdfZq/spmVMVnZ8guvs1f2UwNYSc6GvCi9BV64EGJzoa8KL0FXrgGV9AAMAAA6bv4ufmy6maow3LyLqNrrv4ufmy6maow3LyLqAlOjHwta+dU9jUNizXTRj4WtfOqexqGxYAAAAAAIFpp8Gr09LqmT0gWmnwavT0uqYFElu6B+8u/Oo9VUqIt3QP3l351HqqhlawADAAAAAAAAAAAAAAAAAAAAAAAAAYrOz5BdfZq/spmVMVnZ8guvs1f2UwNYSc6GvCi9BV64EGJzoa8KL0FXrgGV9AAMAAA6bv4ufmy6maow3LyLqNrrv4ufmy6maow3LyLqAlOjHwta+dU9jUNizXTRj4WtfOqexqGxYAAAAAAIFpp8Gr09LqmT0gWmnwavT0uqYFElu6B+8u/Oo9VUqIt3QP3l351HqqhlawADAAAAAAAAAAAAAAAAAAAAAAAAAYrOz5BdfZq/spmVPLlWx99KFWxb1ey06lPHDHDXi444ccMQNVic6GvCi9BV64Ek+AeP1yf4S/3M5mdoujmlde+ULiVTtJw1XTUe+1duOs+QE6AAAAAdN38XPzZdTNUYbl5F1G2NWn2WLp80160VYtA0UsPds/wl/uBCtGPha186p7GobFleZtaIo5uXdLKkbqU3Tcnqumop60JR367w74sMAAAAAAEC00+DV6el1TJ6YLPLNZZ323vfOo6fbxnrKOv3uOzDFcwNaS3dA/eXfnUeqqPgHj9cn+Ev9yW5jZirMpVYwrOr2Vwe2ChhqKX9Tx74CUgAAAAAAAAAAAAAAAAAAAAAAAAAAAAAAAAAAAAAAAAAAAAAAAAAAAAAAAAAD//2Q=="/>
          <p:cNvSpPr>
            <a:spLocks noChangeAspect="1" noChangeArrowheads="1"/>
          </p:cNvSpPr>
          <p:nvPr/>
        </p:nvSpPr>
        <p:spPr bwMode="auto">
          <a:xfrm>
            <a:off x="231775" y="134937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Picture 34" descr="esri-10GlobeLogo_sRGBflat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587531" y="4045958"/>
            <a:ext cx="1828800" cy="817245"/>
          </a:xfrm>
          <a:prstGeom prst="rect">
            <a:avLst/>
          </a:prstGeom>
        </p:spPr>
      </p:pic>
      <p:pic>
        <p:nvPicPr>
          <p:cNvPr id="23" name="Content Placeholder 10" descr="WRI_larg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82967" y="334617"/>
            <a:ext cx="2224785" cy="14478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45167" y="693202"/>
            <a:ext cx="762000" cy="7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http://expedino.com/wp-content/uploads/2014/01/NAsa-Logos-Brand-HD-Wallpaper-Desktop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72544" y="4024400"/>
            <a:ext cx="1144135" cy="951221"/>
          </a:xfrm>
          <a:prstGeom prst="rect">
            <a:avLst/>
          </a:prstGeom>
          <a:noFill/>
        </p:spPr>
      </p:pic>
      <p:pic>
        <p:nvPicPr>
          <p:cNvPr id="28" name="Picture 27" descr="Arcus Foundation.tiff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3746065" y="909649"/>
            <a:ext cx="996056" cy="4811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145806"/>
            <a:ext cx="1732630" cy="598269"/>
          </a:xfrm>
          <a:prstGeom prst="rect">
            <a:avLst/>
          </a:prstGeom>
        </p:spPr>
      </p:pic>
      <p:pic>
        <p:nvPicPr>
          <p:cNvPr id="31" name="Picture 2" descr="http://www.un-grasp.org/wp-content/uploads/2012/04/GRASP-LOGO-HD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95" y="5138687"/>
            <a:ext cx="1438680" cy="65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09" y="3989638"/>
            <a:ext cx="656991" cy="9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7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25880"/>
            <a:ext cx="9144000" cy="5532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2400" y="49607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</a:rPr>
              <a:t>the Jane Goodall Institute’s 30-year Mission Goal:</a:t>
            </a:r>
          </a:p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To protect with partners 85% of chimpanzees and their habitats in Africa</a:t>
            </a:r>
          </a:p>
        </p:txBody>
      </p:sp>
    </p:spTree>
    <p:extLst>
      <p:ext uri="{BB962C8B-B14F-4D97-AF65-F5344CB8AC3E}">
        <p14:creationId xmlns:p14="http://schemas.microsoft.com/office/powerpoint/2010/main" val="15411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 Threats to </a:t>
            </a:r>
            <a:r>
              <a:rPr lang="en-US" sz="2400" dirty="0" smtClean="0">
                <a:solidFill>
                  <a:schemeClr val="bg1"/>
                </a:solidFill>
                <a:latin typeface="Arial"/>
                <a:cs typeface="Arial"/>
              </a:rPr>
              <a:t>chimpanzees in the Congo Basin</a:t>
            </a:r>
            <a:endParaRPr lang="en-US" sz="24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6421" y="1004226"/>
            <a:ext cx="2681074" cy="19897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601" y="3742987"/>
            <a:ext cx="1828630" cy="24522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7" descr="The office"/>
          <p:cNvPicPr>
            <a:picLocks noChangeAspect="1" noChangeArrowheads="1"/>
          </p:cNvPicPr>
          <p:nvPr/>
        </p:nvPicPr>
        <p:blipFill>
          <a:blip r:embed="rId5" cstate="print">
            <a:lum bright="-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25" y="3755173"/>
            <a:ext cx="1720125" cy="229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6600" y="997094"/>
            <a:ext cx="2736070" cy="2083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76200" y="3127880"/>
            <a:ext cx="26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Insecurity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27399" y="3060021"/>
            <a:ext cx="26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Bushmeat</a:t>
            </a:r>
            <a:r>
              <a:rPr lang="en-US" dirty="0" smtClean="0">
                <a:solidFill>
                  <a:schemeClr val="bg1"/>
                </a:solidFill>
              </a:rPr>
              <a:t> hunting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76420" y="3097845"/>
            <a:ext cx="26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Unregulated Mining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200" y="6166783"/>
            <a:ext cx="26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Low protection capacity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5600" y="6162853"/>
            <a:ext cx="26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Improved accessibility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38725" y="6114447"/>
            <a:ext cx="268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Live infant capture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Rebels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90600"/>
            <a:ext cx="2886624" cy="2168356"/>
          </a:xfrm>
          <a:prstGeom prst="rect">
            <a:avLst/>
          </a:prstGeom>
        </p:spPr>
      </p:pic>
      <p:pic>
        <p:nvPicPr>
          <p:cNvPr id="18" name="Picture 3" descr="M:\COMMUNICATIONS-PUBLIC\Inhouse_image_requests\Chris Brooks\Bushmeat\AP0219-08.jpg"/>
          <p:cNvPicPr>
            <a:picLocks noChangeAspect="1" noChangeArrowheads="1"/>
          </p:cNvPicPr>
          <p:nvPr/>
        </p:nvPicPr>
        <p:blipFill>
          <a:blip r:embed="rId8" cstate="print"/>
          <a:srcRect l="1956" r="10044"/>
          <a:stretch>
            <a:fillRect/>
          </a:stretch>
        </p:blipFill>
        <p:spPr bwMode="auto">
          <a:xfrm>
            <a:off x="3124200" y="3633504"/>
            <a:ext cx="3252220" cy="2445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7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1" y="729225"/>
            <a:ext cx="4309110" cy="7734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Understanding how the world works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5" y="1980287"/>
            <a:ext cx="3779607" cy="284072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0011" y="503705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0" i="0" dirty="0" smtClean="0">
                <a:solidFill>
                  <a:srgbClr val="333333"/>
                </a:solidFill>
                <a:effectLst/>
                <a:latin typeface="UbuntuRegular"/>
              </a:rPr>
              <a:t>Lawrence, D.M. and R. Fisher, 2013</a:t>
            </a:r>
            <a:endParaRPr lang="en-US" sz="1100" b="0" i="0" dirty="0">
              <a:solidFill>
                <a:srgbClr val="333333"/>
              </a:solidFill>
              <a:effectLst/>
              <a:latin typeface="UbuntuRegular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448558" y="729224"/>
            <a:ext cx="4880346" cy="5146603"/>
            <a:chOff x="4448558" y="1569198"/>
            <a:chExt cx="4880346" cy="5146603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4778029" y="1569198"/>
              <a:ext cx="4089662" cy="77340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smtClean="0"/>
                <a:t>Understanding how to make better conservation decisions </a:t>
              </a:r>
            </a:p>
            <a:p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8558" y="2777729"/>
              <a:ext cx="4514687" cy="3171663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480457" y="6100247"/>
              <a:ext cx="484844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ea typeface="ＭＳ Ｐゴシック" pitchFamily="34" charset="-128"/>
                </a:rPr>
                <a:t>Open Standards for the Practice of Conservation</a:t>
              </a:r>
              <a:endParaRPr lang="en-US" sz="14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480457" y="6408024"/>
              <a:ext cx="248927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/>
                <a:t>http://cmp-openstandards.org/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7473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28650" y="536944"/>
            <a:ext cx="7886700" cy="13255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ea typeface="ＭＳ Ｐゴシック" pitchFamily="34" charset="-128"/>
              </a:rPr>
              <a:t>Open Standards for the Practice of Conservation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322763" y="1798637"/>
            <a:ext cx="4668837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ea typeface="ＭＳ Ｐゴシック" pitchFamily="34" charset="-128"/>
              </a:rPr>
              <a:t>Developed by leading orgs &amp; agencies </a:t>
            </a:r>
          </a:p>
          <a:p>
            <a:r>
              <a:rPr lang="en-US" dirty="0" smtClean="0">
                <a:solidFill>
                  <a:srgbClr val="008000"/>
                </a:solidFill>
                <a:ea typeface="ＭＳ Ｐゴシック" pitchFamily="34" charset="-128"/>
              </a:rPr>
              <a:t>Draws on many fields</a:t>
            </a:r>
          </a:p>
          <a:p>
            <a:r>
              <a:rPr lang="en-US" dirty="0" smtClean="0">
                <a:solidFill>
                  <a:schemeClr val="accent2"/>
                </a:solidFill>
                <a:ea typeface="ＭＳ Ｐゴシック" pitchFamily="34" charset="-128"/>
              </a:rPr>
              <a:t>Open source &amp;</a:t>
            </a:r>
            <a:br>
              <a:rPr lang="en-US" dirty="0" smtClean="0">
                <a:solidFill>
                  <a:schemeClr val="accent2"/>
                </a:solidFill>
                <a:ea typeface="ＭＳ Ｐゴシック" pitchFamily="34" charset="-128"/>
              </a:rPr>
            </a:br>
            <a:r>
              <a:rPr lang="en-US" dirty="0" smtClean="0">
                <a:solidFill>
                  <a:schemeClr val="accent2"/>
                </a:solidFill>
                <a:ea typeface="ＭＳ Ｐゴシック" pitchFamily="34" charset="-128"/>
              </a:rPr>
              <a:t> common language</a:t>
            </a:r>
          </a:p>
          <a:p>
            <a:r>
              <a:rPr lang="en-US" dirty="0" smtClean="0">
                <a:solidFill>
                  <a:srgbClr val="008000"/>
                </a:solidFill>
                <a:ea typeface="ＭＳ Ｐゴシック" pitchFamily="34" charset="-128"/>
              </a:rPr>
              <a:t>Used around the world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8000"/>
                </a:solidFill>
                <a:ea typeface="ＭＳ Ｐゴシック" pitchFamily="34" charset="-128"/>
              </a:rPr>
              <a:t>State Wildlife Agencies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8000"/>
                </a:solidFill>
                <a:ea typeface="ＭＳ Ｐゴシック" pitchFamily="34" charset="-128"/>
              </a:rPr>
              <a:t>National Park Systems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8000"/>
                </a:solidFill>
                <a:ea typeface="ＭＳ Ｐゴシック" pitchFamily="34" charset="-128"/>
              </a:rPr>
              <a:t>Donor Funding Programs</a:t>
            </a:r>
          </a:p>
          <a:p>
            <a:pPr lvl="1">
              <a:spcBef>
                <a:spcPct val="0"/>
              </a:spcBef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8000"/>
                </a:solidFill>
                <a:ea typeface="ＭＳ Ｐゴシック" pitchFamily="34" charset="-128"/>
              </a:rPr>
              <a:t>Academic Training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  <a:p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752600"/>
            <a:ext cx="367012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conservationmeasures.org/wp-content/themes/cmp/imgs/cmp-header-logo-01-larg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" y="138224"/>
            <a:ext cx="3873281" cy="7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1676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9" descr="OS V 3.0 with tit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5" b="5788"/>
          <a:stretch>
            <a:fillRect/>
          </a:stretch>
        </p:blipFill>
        <p:spPr bwMode="auto">
          <a:xfrm>
            <a:off x="952252" y="289398"/>
            <a:ext cx="7404937" cy="634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0" y="6400800"/>
            <a:ext cx="4114800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dirty="0">
                <a:latin typeface="Times" pitchFamily="18" charset="0"/>
                <a:hlinkClick r:id="rId4"/>
              </a:rPr>
              <a:t>www.conservationmeasures.org</a:t>
            </a:r>
            <a:endParaRPr lang="en-US" sz="2400" dirty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275044" y="-271611"/>
            <a:ext cx="7886700" cy="13255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charset="0"/>
              </a:rPr>
              <a:t>Brief Summary of the Open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982" y="793602"/>
            <a:ext cx="7886700" cy="4351338"/>
          </a:xfrm>
        </p:spPr>
        <p:txBody>
          <a:bodyPr>
            <a:noAutofit/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chemeClr val="accent2"/>
                </a:solidFill>
                <a:ea typeface="+mn-ea"/>
                <a:cs typeface="+mn-cs"/>
              </a:rPr>
              <a:t>Summarize what you want to conserve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rgbClr val="008000"/>
                </a:solidFill>
                <a:ea typeface="+mn-ea"/>
                <a:cs typeface="+mn-cs"/>
              </a:rPr>
              <a:t>Understand current &amp; desired condition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chemeClr val="accent2"/>
                </a:solidFill>
                <a:ea typeface="+mn-ea"/>
                <a:cs typeface="+mn-cs"/>
              </a:rPr>
              <a:t>Identify and rank threats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rgbClr val="008000"/>
                </a:solidFill>
                <a:ea typeface="+mn-ea"/>
                <a:cs typeface="+mn-cs"/>
              </a:rPr>
              <a:t>Develop a general model of socioeconomic-ecological system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chemeClr val="accent2"/>
                </a:solidFill>
                <a:ea typeface="+mn-ea"/>
                <a:cs typeface="+mn-cs"/>
              </a:rPr>
              <a:t>Identify strategies based on the general model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rgbClr val="008000"/>
                </a:solidFill>
                <a:ea typeface="+mn-ea"/>
                <a:cs typeface="+mn-cs"/>
              </a:rPr>
              <a:t>Define theories of change to show how strategies will work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chemeClr val="accent2"/>
                </a:solidFill>
                <a:ea typeface="+mn-ea"/>
                <a:cs typeface="+mn-cs"/>
              </a:rPr>
              <a:t>Implement the strategies, checking as you go</a:t>
            </a:r>
          </a:p>
          <a:p>
            <a:pPr marL="457200" indent="-457200">
              <a:buFontTx/>
              <a:buAutoNum type="arabicPeriod"/>
              <a:defRPr/>
            </a:pPr>
            <a:endParaRPr lang="en-US" sz="2000" dirty="0" smtClean="0">
              <a:ea typeface="+mn-ea"/>
              <a:cs typeface="+mn-cs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000" dirty="0" smtClean="0">
                <a:solidFill>
                  <a:srgbClr val="008000"/>
                </a:solidFill>
                <a:ea typeface="+mn-ea"/>
                <a:cs typeface="+mn-cs"/>
              </a:rPr>
              <a:t>Adjust</a:t>
            </a:r>
          </a:p>
        </p:txBody>
      </p:sp>
      <p:pic>
        <p:nvPicPr>
          <p:cNvPr id="4" name="Picture 143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519" y="2254102"/>
            <a:ext cx="1579563" cy="788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36232" y="1808015"/>
            <a:ext cx="852487" cy="228600"/>
            <a:chOff x="214313" y="1935163"/>
            <a:chExt cx="8153400" cy="1174750"/>
          </a:xfrm>
        </p:grpSpPr>
        <p:sp>
          <p:nvSpPr>
            <p:cNvPr id="15535" name="Text Box 3"/>
            <p:cNvSpPr txBox="1">
              <a:spLocks noChangeArrowheads="1"/>
            </p:cNvSpPr>
            <p:nvPr/>
          </p:nvSpPr>
          <p:spPr bwMode="auto">
            <a:xfrm>
              <a:off x="579438" y="1935163"/>
              <a:ext cx="1841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3600"/>
            </a:p>
          </p:txBody>
        </p:sp>
        <p:sp>
          <p:nvSpPr>
            <p:cNvPr id="15536" name="Rectangle 4"/>
            <p:cNvSpPr>
              <a:spLocks noChangeArrowheads="1"/>
            </p:cNvSpPr>
            <p:nvPr/>
          </p:nvSpPr>
          <p:spPr bwMode="auto">
            <a:xfrm>
              <a:off x="214313" y="2500313"/>
              <a:ext cx="8153400" cy="60960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15537" name="Rectangle 5"/>
            <p:cNvSpPr>
              <a:spLocks noChangeArrowheads="1"/>
            </p:cNvSpPr>
            <p:nvPr/>
          </p:nvSpPr>
          <p:spPr bwMode="auto">
            <a:xfrm>
              <a:off x="6234113" y="2497138"/>
              <a:ext cx="2125662" cy="60960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15538" name="Rectangle 6"/>
            <p:cNvSpPr>
              <a:spLocks noChangeArrowheads="1"/>
            </p:cNvSpPr>
            <p:nvPr/>
          </p:nvSpPr>
          <p:spPr bwMode="auto">
            <a:xfrm>
              <a:off x="214313" y="2500313"/>
              <a:ext cx="4038600" cy="60960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  <p:sp>
          <p:nvSpPr>
            <p:cNvPr id="15539" name="Rectangle 7"/>
            <p:cNvSpPr>
              <a:spLocks noChangeArrowheads="1"/>
            </p:cNvSpPr>
            <p:nvPr/>
          </p:nvSpPr>
          <p:spPr bwMode="auto">
            <a:xfrm>
              <a:off x="214313" y="2500313"/>
              <a:ext cx="2133600" cy="609600"/>
            </a:xfrm>
            <a:prstGeom prst="rect">
              <a:avLst/>
            </a:prstGeom>
            <a:solidFill>
              <a:srgbClr val="B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2813"/>
              <a:endParaRPr lang="en-US"/>
            </a:p>
          </p:txBody>
        </p:sp>
      </p:grpSp>
      <p:grpSp>
        <p:nvGrpSpPr>
          <p:cNvPr id="5" name="Group 60"/>
          <p:cNvGrpSpPr>
            <a:grpSpLocks/>
          </p:cNvGrpSpPr>
          <p:nvPr/>
        </p:nvGrpSpPr>
        <p:grpSpPr bwMode="auto">
          <a:xfrm>
            <a:off x="3745319" y="2330302"/>
            <a:ext cx="850900" cy="674688"/>
            <a:chOff x="3873500" y="2220913"/>
            <a:chExt cx="3413125" cy="2968625"/>
          </a:xfrm>
        </p:grpSpPr>
        <p:sp>
          <p:nvSpPr>
            <p:cNvPr id="30" name="Freeform 4"/>
            <p:cNvSpPr>
              <a:spLocks/>
            </p:cNvSpPr>
            <p:nvPr/>
          </p:nvSpPr>
          <p:spPr bwMode="auto">
            <a:xfrm>
              <a:off x="5828408" y="2220913"/>
              <a:ext cx="1458217" cy="2968625"/>
            </a:xfrm>
            <a:custGeom>
              <a:avLst/>
              <a:gdLst>
                <a:gd name="T0" fmla="*/ 2147483647 w 3504"/>
                <a:gd name="T1" fmla="*/ 2147483647 h 8064"/>
                <a:gd name="T2" fmla="*/ 2147483647 w 3504"/>
                <a:gd name="T3" fmla="*/ 2147483647 h 8064"/>
                <a:gd name="T4" fmla="*/ 2147483647 w 3504"/>
                <a:gd name="T5" fmla="*/ 0 h 8064"/>
                <a:gd name="T6" fmla="*/ 2147483647 w 3504"/>
                <a:gd name="T7" fmla="*/ 0 h 8064"/>
                <a:gd name="T8" fmla="*/ 2147483647 w 3504"/>
                <a:gd name="T9" fmla="*/ 0 h 8064"/>
                <a:gd name="T10" fmla="*/ 2147483647 w 3504"/>
                <a:gd name="T11" fmla="*/ 0 h 8064"/>
                <a:gd name="T12" fmla="*/ 0 w 3504"/>
                <a:gd name="T13" fmla="*/ 2147483647 h 8064"/>
                <a:gd name="T14" fmla="*/ 0 w 3504"/>
                <a:gd name="T15" fmla="*/ 2147483647 h 8064"/>
                <a:gd name="T16" fmla="*/ 0 w 3504"/>
                <a:gd name="T17" fmla="*/ 2147483647 h 8064"/>
                <a:gd name="T18" fmla="*/ 2147483647 w 3504"/>
                <a:gd name="T19" fmla="*/ 2147483647 h 8064"/>
                <a:gd name="T20" fmla="*/ 2147483647 w 3504"/>
                <a:gd name="T21" fmla="*/ 2147483647 h 8064"/>
                <a:gd name="T22" fmla="*/ 2147483647 w 3504"/>
                <a:gd name="T23" fmla="*/ 2147483647 h 80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4"/>
                <a:gd name="T37" fmla="*/ 0 h 8064"/>
                <a:gd name="T38" fmla="*/ 3504 w 3504"/>
                <a:gd name="T39" fmla="*/ 8064 h 80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4" h="8064">
                  <a:moveTo>
                    <a:pt x="3504" y="7584"/>
                  </a:moveTo>
                  <a:lnTo>
                    <a:pt x="3504" y="480"/>
                  </a:lnTo>
                  <a:cubicBezTo>
                    <a:pt x="3504" y="214"/>
                    <a:pt x="3289" y="0"/>
                    <a:pt x="3024" y="0"/>
                  </a:cubicBezTo>
                  <a:cubicBezTo>
                    <a:pt x="3024" y="0"/>
                    <a:pt x="3024" y="0"/>
                    <a:pt x="3024" y="0"/>
                  </a:cubicBezTo>
                  <a:lnTo>
                    <a:pt x="480" y="0"/>
                  </a:lnTo>
                  <a:cubicBezTo>
                    <a:pt x="215" y="0"/>
                    <a:pt x="0" y="214"/>
                    <a:pt x="0" y="480"/>
                  </a:cubicBezTo>
                  <a:lnTo>
                    <a:pt x="0" y="7584"/>
                  </a:lnTo>
                  <a:cubicBezTo>
                    <a:pt x="0" y="7849"/>
                    <a:pt x="215" y="8064"/>
                    <a:pt x="480" y="8064"/>
                  </a:cubicBezTo>
                  <a:lnTo>
                    <a:pt x="3024" y="8064"/>
                  </a:lnTo>
                  <a:cubicBezTo>
                    <a:pt x="3289" y="8064"/>
                    <a:pt x="3504" y="7849"/>
                    <a:pt x="3504" y="7584"/>
                  </a:cubicBez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5828408" y="2220913"/>
              <a:ext cx="1458217" cy="2968625"/>
            </a:xfrm>
            <a:custGeom>
              <a:avLst/>
              <a:gdLst>
                <a:gd name="T0" fmla="*/ 2147483647 w 3504"/>
                <a:gd name="T1" fmla="*/ 2147483647 h 8064"/>
                <a:gd name="T2" fmla="*/ 2147483647 w 3504"/>
                <a:gd name="T3" fmla="*/ 2147483647 h 8064"/>
                <a:gd name="T4" fmla="*/ 2147483647 w 3504"/>
                <a:gd name="T5" fmla="*/ 0 h 8064"/>
                <a:gd name="T6" fmla="*/ 2147483647 w 3504"/>
                <a:gd name="T7" fmla="*/ 0 h 8064"/>
                <a:gd name="T8" fmla="*/ 2147483647 w 3504"/>
                <a:gd name="T9" fmla="*/ 0 h 8064"/>
                <a:gd name="T10" fmla="*/ 2147483647 w 3504"/>
                <a:gd name="T11" fmla="*/ 0 h 8064"/>
                <a:gd name="T12" fmla="*/ 0 w 3504"/>
                <a:gd name="T13" fmla="*/ 2147483647 h 8064"/>
                <a:gd name="T14" fmla="*/ 0 w 3504"/>
                <a:gd name="T15" fmla="*/ 2147483647 h 8064"/>
                <a:gd name="T16" fmla="*/ 0 w 3504"/>
                <a:gd name="T17" fmla="*/ 2147483647 h 8064"/>
                <a:gd name="T18" fmla="*/ 2147483647 w 3504"/>
                <a:gd name="T19" fmla="*/ 2147483647 h 8064"/>
                <a:gd name="T20" fmla="*/ 2147483647 w 3504"/>
                <a:gd name="T21" fmla="*/ 2147483647 h 8064"/>
                <a:gd name="T22" fmla="*/ 2147483647 w 3504"/>
                <a:gd name="T23" fmla="*/ 2147483647 h 80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4"/>
                <a:gd name="T37" fmla="*/ 0 h 8064"/>
                <a:gd name="T38" fmla="*/ 3504 w 3504"/>
                <a:gd name="T39" fmla="*/ 8064 h 80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4" h="8064">
                  <a:moveTo>
                    <a:pt x="3504" y="7584"/>
                  </a:moveTo>
                  <a:lnTo>
                    <a:pt x="3504" y="480"/>
                  </a:lnTo>
                  <a:cubicBezTo>
                    <a:pt x="3504" y="214"/>
                    <a:pt x="3289" y="0"/>
                    <a:pt x="3024" y="0"/>
                  </a:cubicBezTo>
                  <a:cubicBezTo>
                    <a:pt x="3024" y="0"/>
                    <a:pt x="3024" y="0"/>
                    <a:pt x="3024" y="0"/>
                  </a:cubicBezTo>
                  <a:lnTo>
                    <a:pt x="480" y="0"/>
                  </a:lnTo>
                  <a:cubicBezTo>
                    <a:pt x="215" y="0"/>
                    <a:pt x="0" y="214"/>
                    <a:pt x="0" y="480"/>
                  </a:cubicBezTo>
                  <a:lnTo>
                    <a:pt x="0" y="7584"/>
                  </a:lnTo>
                  <a:cubicBezTo>
                    <a:pt x="0" y="7849"/>
                    <a:pt x="215" y="8064"/>
                    <a:pt x="480" y="8064"/>
                  </a:cubicBezTo>
                  <a:lnTo>
                    <a:pt x="3024" y="8064"/>
                  </a:lnTo>
                  <a:cubicBezTo>
                    <a:pt x="3289" y="8064"/>
                    <a:pt x="3504" y="7849"/>
                    <a:pt x="3504" y="7584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auto">
            <a:xfrm>
              <a:off x="5153424" y="3275649"/>
              <a:ext cx="649513" cy="6983"/>
            </a:xfrm>
            <a:custGeom>
              <a:avLst/>
              <a:gdLst>
                <a:gd name="T0" fmla="*/ 0 w 1563"/>
                <a:gd name="T1" fmla="*/ 0 h 10"/>
                <a:gd name="T2" fmla="*/ 2147483647 w 1563"/>
                <a:gd name="T3" fmla="*/ 0 h 10"/>
                <a:gd name="T4" fmla="*/ 2147483647 w 1563"/>
                <a:gd name="T5" fmla="*/ 2147483647 h 10"/>
                <a:gd name="T6" fmla="*/ 2147483647 w 1563"/>
                <a:gd name="T7" fmla="*/ 2147483647 h 10"/>
                <a:gd name="T8" fmla="*/ 2147483647 w 1563"/>
                <a:gd name="T9" fmla="*/ 2147483647 h 10"/>
                <a:gd name="T10" fmla="*/ 2147483647 w 1563"/>
                <a:gd name="T11" fmla="*/ 21474836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3"/>
                <a:gd name="T19" fmla="*/ 0 h 10"/>
                <a:gd name="T20" fmla="*/ 1563 w 156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3" h="10">
                  <a:moveTo>
                    <a:pt x="0" y="0"/>
                  </a:moveTo>
                  <a:lnTo>
                    <a:pt x="283" y="0"/>
                  </a:lnTo>
                  <a:cubicBezTo>
                    <a:pt x="285" y="0"/>
                    <a:pt x="288" y="3"/>
                    <a:pt x="288" y="5"/>
                  </a:cubicBezTo>
                  <a:cubicBezTo>
                    <a:pt x="288" y="5"/>
                    <a:pt x="288" y="5"/>
                    <a:pt x="288" y="5"/>
                  </a:cubicBezTo>
                  <a:cubicBezTo>
                    <a:pt x="288" y="8"/>
                    <a:pt x="290" y="10"/>
                    <a:pt x="293" y="10"/>
                  </a:cubicBezTo>
                  <a:lnTo>
                    <a:pt x="1563" y="10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auto">
            <a:xfrm>
              <a:off x="5771096" y="3184842"/>
              <a:ext cx="216504" cy="188597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3873500" y="4344351"/>
              <a:ext cx="961535" cy="565787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Freeform 18"/>
            <p:cNvSpPr>
              <a:spLocks/>
            </p:cNvSpPr>
            <p:nvPr/>
          </p:nvSpPr>
          <p:spPr bwMode="auto">
            <a:xfrm>
              <a:off x="3873500" y="4344351"/>
              <a:ext cx="961535" cy="565787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Freeform 21"/>
            <p:cNvSpPr>
              <a:spLocks/>
            </p:cNvSpPr>
            <p:nvPr/>
          </p:nvSpPr>
          <p:spPr bwMode="auto">
            <a:xfrm>
              <a:off x="4191889" y="2996250"/>
              <a:ext cx="961535" cy="565782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Freeform 22"/>
            <p:cNvSpPr>
              <a:spLocks/>
            </p:cNvSpPr>
            <p:nvPr/>
          </p:nvSpPr>
          <p:spPr bwMode="auto">
            <a:xfrm>
              <a:off x="4191889" y="2996250"/>
              <a:ext cx="961535" cy="565782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4395657" y="2297750"/>
              <a:ext cx="955166" cy="565782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2147483647 w 2304"/>
                <a:gd name="T15" fmla="*/ 0 h 1536"/>
                <a:gd name="T16" fmla="*/ 0 w 2304"/>
                <a:gd name="T17" fmla="*/ 2147483647 h 1536"/>
                <a:gd name="T18" fmla="*/ 0 w 2304"/>
                <a:gd name="T19" fmla="*/ 2147483647 h 1536"/>
                <a:gd name="T20" fmla="*/ 0 w 2304"/>
                <a:gd name="T21" fmla="*/ 2147483647 h 1536"/>
                <a:gd name="T22" fmla="*/ 2147483647 w 2304"/>
                <a:gd name="T23" fmla="*/ 2147483647 h 1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04"/>
                <a:gd name="T37" fmla="*/ 0 h 1536"/>
                <a:gd name="T38" fmla="*/ 2304 w 2304"/>
                <a:gd name="T39" fmla="*/ 1536 h 1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4395657" y="2297750"/>
              <a:ext cx="955166" cy="565782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2147483647 w 2304"/>
                <a:gd name="T15" fmla="*/ 0 h 1536"/>
                <a:gd name="T16" fmla="*/ 0 w 2304"/>
                <a:gd name="T17" fmla="*/ 2147483647 h 1536"/>
                <a:gd name="T18" fmla="*/ 0 w 2304"/>
                <a:gd name="T19" fmla="*/ 2147483647 h 1536"/>
                <a:gd name="T20" fmla="*/ 0 w 2304"/>
                <a:gd name="T21" fmla="*/ 2147483647 h 1536"/>
                <a:gd name="T22" fmla="*/ 2147483647 w 2304"/>
                <a:gd name="T23" fmla="*/ 2147483647 h 1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04"/>
                <a:gd name="T37" fmla="*/ 0 h 1536"/>
                <a:gd name="T38" fmla="*/ 2304 w 2304"/>
                <a:gd name="T39" fmla="*/ 1536 h 1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5350823" y="2577150"/>
              <a:ext cx="452114" cy="705482"/>
            </a:xfrm>
            <a:custGeom>
              <a:avLst/>
              <a:gdLst>
                <a:gd name="T0" fmla="*/ 0 w 1083"/>
                <a:gd name="T1" fmla="*/ 0 h 1905"/>
                <a:gd name="T2" fmla="*/ 2147483647 w 1083"/>
                <a:gd name="T3" fmla="*/ 0 h 1905"/>
                <a:gd name="T4" fmla="*/ 2147483647 w 1083"/>
                <a:gd name="T5" fmla="*/ 2147483647 h 1905"/>
                <a:gd name="T6" fmla="*/ 2147483647 w 1083"/>
                <a:gd name="T7" fmla="*/ 2147483647 h 1905"/>
                <a:gd name="T8" fmla="*/ 2147483647 w 1083"/>
                <a:gd name="T9" fmla="*/ 2147483647 h 1905"/>
                <a:gd name="T10" fmla="*/ 2147483647 w 1083"/>
                <a:gd name="T11" fmla="*/ 2147483647 h 1905"/>
                <a:gd name="T12" fmla="*/ 2147483647 w 1083"/>
                <a:gd name="T13" fmla="*/ 2147483647 h 19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3"/>
                <a:gd name="T22" fmla="*/ 0 h 1905"/>
                <a:gd name="T23" fmla="*/ 1083 w 1083"/>
                <a:gd name="T24" fmla="*/ 1905 h 19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3" h="1905">
                  <a:moveTo>
                    <a:pt x="0" y="0"/>
                  </a:moveTo>
                  <a:lnTo>
                    <a:pt x="437" y="0"/>
                  </a:lnTo>
                  <a:cubicBezTo>
                    <a:pt x="490" y="0"/>
                    <a:pt x="533" y="43"/>
                    <a:pt x="533" y="96"/>
                  </a:cubicBezTo>
                  <a:cubicBezTo>
                    <a:pt x="533" y="96"/>
                    <a:pt x="533" y="96"/>
                    <a:pt x="533" y="96"/>
                  </a:cubicBezTo>
                  <a:lnTo>
                    <a:pt x="533" y="1809"/>
                  </a:lnTo>
                  <a:cubicBezTo>
                    <a:pt x="533" y="1862"/>
                    <a:pt x="576" y="1905"/>
                    <a:pt x="629" y="1905"/>
                  </a:cubicBezTo>
                  <a:lnTo>
                    <a:pt x="1083" y="1905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Freeform 39"/>
            <p:cNvSpPr>
              <a:spLocks/>
            </p:cNvSpPr>
            <p:nvPr/>
          </p:nvSpPr>
          <p:spPr bwMode="auto">
            <a:xfrm>
              <a:off x="5771096" y="3184842"/>
              <a:ext cx="216504" cy="188597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5987600" y="2842580"/>
              <a:ext cx="1120728" cy="880109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2147483647 h 2389"/>
                <a:gd name="T12" fmla="*/ 2147483647 w 2688"/>
                <a:gd name="T13" fmla="*/ 0 h 2389"/>
                <a:gd name="T14" fmla="*/ 2147483647 w 2688"/>
                <a:gd name="T15" fmla="*/ 0 h 2389"/>
                <a:gd name="T16" fmla="*/ 0 w 2688"/>
                <a:gd name="T17" fmla="*/ 2147483647 h 2389"/>
                <a:gd name="T18" fmla="*/ 0 w 2688"/>
                <a:gd name="T19" fmla="*/ 2147483647 h 2389"/>
                <a:gd name="T20" fmla="*/ 0 w 2688"/>
                <a:gd name="T21" fmla="*/ 2147483647 h 2389"/>
                <a:gd name="T22" fmla="*/ 2147483647 w 2688"/>
                <a:gd name="T23" fmla="*/ 2147483647 h 23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88"/>
                <a:gd name="T37" fmla="*/ 0 h 2389"/>
                <a:gd name="T38" fmla="*/ 2688 w 2688"/>
                <a:gd name="T39" fmla="*/ 2389 h 23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5987600" y="2842580"/>
              <a:ext cx="1120728" cy="880109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2147483647 h 2389"/>
                <a:gd name="T12" fmla="*/ 2147483647 w 2688"/>
                <a:gd name="T13" fmla="*/ 0 h 2389"/>
                <a:gd name="T14" fmla="*/ 2147483647 w 2688"/>
                <a:gd name="T15" fmla="*/ 0 h 2389"/>
                <a:gd name="T16" fmla="*/ 0 w 2688"/>
                <a:gd name="T17" fmla="*/ 2147483647 h 2389"/>
                <a:gd name="T18" fmla="*/ 0 w 2688"/>
                <a:gd name="T19" fmla="*/ 2147483647 h 2389"/>
                <a:gd name="T20" fmla="*/ 0 w 2688"/>
                <a:gd name="T21" fmla="*/ 2147483647 h 2389"/>
                <a:gd name="T22" fmla="*/ 2147483647 w 2688"/>
                <a:gd name="T23" fmla="*/ 2147483647 h 23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88"/>
                <a:gd name="T37" fmla="*/ 0 h 2389"/>
                <a:gd name="T38" fmla="*/ 2688 w 2688"/>
                <a:gd name="T39" fmla="*/ 2389 h 23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5987600" y="4183699"/>
              <a:ext cx="1120728" cy="880109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0 h 2389"/>
                <a:gd name="T12" fmla="*/ 2147483647 w 2688"/>
                <a:gd name="T13" fmla="*/ 0 h 2389"/>
                <a:gd name="T14" fmla="*/ 0 w 2688"/>
                <a:gd name="T15" fmla="*/ 2147483647 h 2389"/>
                <a:gd name="T16" fmla="*/ 0 w 2688"/>
                <a:gd name="T17" fmla="*/ 2147483647 h 2389"/>
                <a:gd name="T18" fmla="*/ 2147483647 w 2688"/>
                <a:gd name="T19" fmla="*/ 2147483647 h 2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8"/>
                <a:gd name="T31" fmla="*/ 0 h 2389"/>
                <a:gd name="T32" fmla="*/ 2688 w 2688"/>
                <a:gd name="T33" fmla="*/ 2389 h 23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5987600" y="4183699"/>
              <a:ext cx="1120728" cy="880109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0 h 2389"/>
                <a:gd name="T12" fmla="*/ 2147483647 w 2688"/>
                <a:gd name="T13" fmla="*/ 0 h 2389"/>
                <a:gd name="T14" fmla="*/ 0 w 2688"/>
                <a:gd name="T15" fmla="*/ 2147483647 h 2389"/>
                <a:gd name="T16" fmla="*/ 0 w 2688"/>
                <a:gd name="T17" fmla="*/ 2147483647 h 2389"/>
                <a:gd name="T18" fmla="*/ 2147483647 w 2688"/>
                <a:gd name="T19" fmla="*/ 2147483647 h 2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8"/>
                <a:gd name="T31" fmla="*/ 0 h 2389"/>
                <a:gd name="T32" fmla="*/ 2688 w 2688"/>
                <a:gd name="T33" fmla="*/ 2389 h 23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Line 50"/>
            <p:cNvSpPr>
              <a:spLocks noChangeShapeType="1"/>
            </p:cNvSpPr>
            <p:nvPr/>
          </p:nvSpPr>
          <p:spPr bwMode="auto">
            <a:xfrm>
              <a:off x="4835035" y="4623751"/>
              <a:ext cx="961531" cy="0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5771096" y="4532948"/>
              <a:ext cx="216504" cy="188593"/>
            </a:xfrm>
            <a:custGeom>
              <a:avLst/>
              <a:gdLst>
                <a:gd name="T0" fmla="*/ 0 w 162"/>
                <a:gd name="T1" fmla="*/ 0 h 161"/>
                <a:gd name="T2" fmla="*/ 2147483647 w 162"/>
                <a:gd name="T3" fmla="*/ 2147483647 h 161"/>
                <a:gd name="T4" fmla="*/ 0 w 162"/>
                <a:gd name="T5" fmla="*/ 2147483647 h 161"/>
                <a:gd name="T6" fmla="*/ 0 w 162"/>
                <a:gd name="T7" fmla="*/ 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1"/>
                <a:gd name="T14" fmla="*/ 162 w 162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1">
                  <a:moveTo>
                    <a:pt x="0" y="0"/>
                  </a:moveTo>
                  <a:lnTo>
                    <a:pt x="162" y="8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Freeform 52"/>
            <p:cNvSpPr>
              <a:spLocks/>
            </p:cNvSpPr>
            <p:nvPr/>
          </p:nvSpPr>
          <p:spPr bwMode="auto">
            <a:xfrm>
              <a:off x="4669473" y="3562032"/>
              <a:ext cx="1127093" cy="1061719"/>
            </a:xfrm>
            <a:custGeom>
              <a:avLst/>
              <a:gdLst>
                <a:gd name="T0" fmla="*/ 0 w 2711"/>
                <a:gd name="T1" fmla="*/ 0 h 2895"/>
                <a:gd name="T2" fmla="*/ 0 w 2711"/>
                <a:gd name="T3" fmla="*/ 2147483647 h 2895"/>
                <a:gd name="T4" fmla="*/ 2147483647 w 2711"/>
                <a:gd name="T5" fmla="*/ 2147483647 h 2895"/>
                <a:gd name="T6" fmla="*/ 2147483647 w 2711"/>
                <a:gd name="T7" fmla="*/ 2147483647 h 2895"/>
                <a:gd name="T8" fmla="*/ 2147483647 w 2711"/>
                <a:gd name="T9" fmla="*/ 2147483647 h 2895"/>
                <a:gd name="T10" fmla="*/ 2147483647 w 2711"/>
                <a:gd name="T11" fmla="*/ 2147483647 h 2895"/>
                <a:gd name="T12" fmla="*/ 2147483647 w 2711"/>
                <a:gd name="T13" fmla="*/ 2147483647 h 2895"/>
                <a:gd name="T14" fmla="*/ 2147483647 w 2711"/>
                <a:gd name="T15" fmla="*/ 2147483647 h 2895"/>
                <a:gd name="T16" fmla="*/ 2147483647 w 2711"/>
                <a:gd name="T17" fmla="*/ 2147483647 h 28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11"/>
                <a:gd name="T28" fmla="*/ 0 h 2895"/>
                <a:gd name="T29" fmla="*/ 2711 w 2711"/>
                <a:gd name="T30" fmla="*/ 2895 h 28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11" h="2895">
                  <a:moveTo>
                    <a:pt x="0" y="0"/>
                  </a:moveTo>
                  <a:lnTo>
                    <a:pt x="0" y="563"/>
                  </a:lnTo>
                  <a:cubicBezTo>
                    <a:pt x="0" y="616"/>
                    <a:pt x="43" y="659"/>
                    <a:pt x="96" y="659"/>
                  </a:cubicBezTo>
                  <a:lnTo>
                    <a:pt x="1340" y="659"/>
                  </a:lnTo>
                  <a:cubicBezTo>
                    <a:pt x="1393" y="659"/>
                    <a:pt x="1436" y="702"/>
                    <a:pt x="1436" y="755"/>
                  </a:cubicBezTo>
                  <a:cubicBezTo>
                    <a:pt x="1436" y="755"/>
                    <a:pt x="1436" y="755"/>
                    <a:pt x="1436" y="755"/>
                  </a:cubicBezTo>
                  <a:lnTo>
                    <a:pt x="1436" y="2799"/>
                  </a:lnTo>
                  <a:cubicBezTo>
                    <a:pt x="1436" y="2852"/>
                    <a:pt x="1479" y="2895"/>
                    <a:pt x="1532" y="2895"/>
                  </a:cubicBezTo>
                  <a:lnTo>
                    <a:pt x="2711" y="2895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Freeform 53"/>
            <p:cNvSpPr>
              <a:spLocks/>
            </p:cNvSpPr>
            <p:nvPr/>
          </p:nvSpPr>
          <p:spPr bwMode="auto">
            <a:xfrm>
              <a:off x="5771096" y="4532948"/>
              <a:ext cx="216504" cy="188593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" name="Group 167"/>
          <p:cNvGrpSpPr>
            <a:grpSpLocks/>
          </p:cNvGrpSpPr>
          <p:nvPr/>
        </p:nvGrpSpPr>
        <p:grpSpPr bwMode="auto">
          <a:xfrm>
            <a:off x="7629932" y="2457302"/>
            <a:ext cx="1068387" cy="750888"/>
            <a:chOff x="2436813" y="2220913"/>
            <a:chExt cx="4849812" cy="2968625"/>
          </a:xfrm>
        </p:grpSpPr>
        <p:sp>
          <p:nvSpPr>
            <p:cNvPr id="116" name="Freeform 4"/>
            <p:cNvSpPr>
              <a:spLocks/>
            </p:cNvSpPr>
            <p:nvPr/>
          </p:nvSpPr>
          <p:spPr bwMode="auto">
            <a:xfrm>
              <a:off x="5830960" y="2220913"/>
              <a:ext cx="1455665" cy="2968625"/>
            </a:xfrm>
            <a:custGeom>
              <a:avLst/>
              <a:gdLst>
                <a:gd name="T0" fmla="*/ 2147483647 w 3504"/>
                <a:gd name="T1" fmla="*/ 2147483647 h 8064"/>
                <a:gd name="T2" fmla="*/ 2147483647 w 3504"/>
                <a:gd name="T3" fmla="*/ 2147483647 h 8064"/>
                <a:gd name="T4" fmla="*/ 2147483647 w 3504"/>
                <a:gd name="T5" fmla="*/ 0 h 8064"/>
                <a:gd name="T6" fmla="*/ 2147483647 w 3504"/>
                <a:gd name="T7" fmla="*/ 0 h 8064"/>
                <a:gd name="T8" fmla="*/ 2147483647 w 3504"/>
                <a:gd name="T9" fmla="*/ 0 h 8064"/>
                <a:gd name="T10" fmla="*/ 2147483647 w 3504"/>
                <a:gd name="T11" fmla="*/ 0 h 8064"/>
                <a:gd name="T12" fmla="*/ 0 w 3504"/>
                <a:gd name="T13" fmla="*/ 2147483647 h 8064"/>
                <a:gd name="T14" fmla="*/ 0 w 3504"/>
                <a:gd name="T15" fmla="*/ 2147483647 h 8064"/>
                <a:gd name="T16" fmla="*/ 0 w 3504"/>
                <a:gd name="T17" fmla="*/ 2147483647 h 8064"/>
                <a:gd name="T18" fmla="*/ 2147483647 w 3504"/>
                <a:gd name="T19" fmla="*/ 2147483647 h 8064"/>
                <a:gd name="T20" fmla="*/ 2147483647 w 3504"/>
                <a:gd name="T21" fmla="*/ 2147483647 h 8064"/>
                <a:gd name="T22" fmla="*/ 2147483647 w 3504"/>
                <a:gd name="T23" fmla="*/ 2147483647 h 80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4"/>
                <a:gd name="T37" fmla="*/ 0 h 8064"/>
                <a:gd name="T38" fmla="*/ 3504 w 3504"/>
                <a:gd name="T39" fmla="*/ 8064 h 80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4" h="8064">
                  <a:moveTo>
                    <a:pt x="3504" y="7584"/>
                  </a:moveTo>
                  <a:lnTo>
                    <a:pt x="3504" y="480"/>
                  </a:lnTo>
                  <a:cubicBezTo>
                    <a:pt x="3504" y="214"/>
                    <a:pt x="3289" y="0"/>
                    <a:pt x="3024" y="0"/>
                  </a:cubicBezTo>
                  <a:cubicBezTo>
                    <a:pt x="3024" y="0"/>
                    <a:pt x="3024" y="0"/>
                    <a:pt x="3024" y="0"/>
                  </a:cubicBezTo>
                  <a:lnTo>
                    <a:pt x="480" y="0"/>
                  </a:lnTo>
                  <a:cubicBezTo>
                    <a:pt x="215" y="0"/>
                    <a:pt x="0" y="214"/>
                    <a:pt x="0" y="480"/>
                  </a:cubicBezTo>
                  <a:lnTo>
                    <a:pt x="0" y="7584"/>
                  </a:lnTo>
                  <a:cubicBezTo>
                    <a:pt x="0" y="7849"/>
                    <a:pt x="215" y="8064"/>
                    <a:pt x="480" y="8064"/>
                  </a:cubicBezTo>
                  <a:lnTo>
                    <a:pt x="3024" y="8064"/>
                  </a:lnTo>
                  <a:cubicBezTo>
                    <a:pt x="3289" y="8064"/>
                    <a:pt x="3504" y="7849"/>
                    <a:pt x="3504" y="7584"/>
                  </a:cubicBez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7" name="Freeform 5"/>
            <p:cNvSpPr>
              <a:spLocks/>
            </p:cNvSpPr>
            <p:nvPr/>
          </p:nvSpPr>
          <p:spPr bwMode="auto">
            <a:xfrm>
              <a:off x="5830960" y="2220913"/>
              <a:ext cx="1455665" cy="2968625"/>
            </a:xfrm>
            <a:custGeom>
              <a:avLst/>
              <a:gdLst>
                <a:gd name="T0" fmla="*/ 2147483647 w 3504"/>
                <a:gd name="T1" fmla="*/ 2147483647 h 8064"/>
                <a:gd name="T2" fmla="*/ 2147483647 w 3504"/>
                <a:gd name="T3" fmla="*/ 2147483647 h 8064"/>
                <a:gd name="T4" fmla="*/ 2147483647 w 3504"/>
                <a:gd name="T5" fmla="*/ 0 h 8064"/>
                <a:gd name="T6" fmla="*/ 2147483647 w 3504"/>
                <a:gd name="T7" fmla="*/ 0 h 8064"/>
                <a:gd name="T8" fmla="*/ 2147483647 w 3504"/>
                <a:gd name="T9" fmla="*/ 0 h 8064"/>
                <a:gd name="T10" fmla="*/ 2147483647 w 3504"/>
                <a:gd name="T11" fmla="*/ 0 h 8064"/>
                <a:gd name="T12" fmla="*/ 0 w 3504"/>
                <a:gd name="T13" fmla="*/ 2147483647 h 8064"/>
                <a:gd name="T14" fmla="*/ 0 w 3504"/>
                <a:gd name="T15" fmla="*/ 2147483647 h 8064"/>
                <a:gd name="T16" fmla="*/ 0 w 3504"/>
                <a:gd name="T17" fmla="*/ 2147483647 h 8064"/>
                <a:gd name="T18" fmla="*/ 2147483647 w 3504"/>
                <a:gd name="T19" fmla="*/ 2147483647 h 8064"/>
                <a:gd name="T20" fmla="*/ 2147483647 w 3504"/>
                <a:gd name="T21" fmla="*/ 2147483647 h 8064"/>
                <a:gd name="T22" fmla="*/ 2147483647 w 3504"/>
                <a:gd name="T23" fmla="*/ 2147483647 h 80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4"/>
                <a:gd name="T37" fmla="*/ 0 h 8064"/>
                <a:gd name="T38" fmla="*/ 3504 w 3504"/>
                <a:gd name="T39" fmla="*/ 8064 h 80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4" h="8064">
                  <a:moveTo>
                    <a:pt x="3504" y="7584"/>
                  </a:moveTo>
                  <a:lnTo>
                    <a:pt x="3504" y="480"/>
                  </a:lnTo>
                  <a:cubicBezTo>
                    <a:pt x="3504" y="214"/>
                    <a:pt x="3289" y="0"/>
                    <a:pt x="3024" y="0"/>
                  </a:cubicBezTo>
                  <a:cubicBezTo>
                    <a:pt x="3024" y="0"/>
                    <a:pt x="3024" y="0"/>
                    <a:pt x="3024" y="0"/>
                  </a:cubicBezTo>
                  <a:lnTo>
                    <a:pt x="480" y="0"/>
                  </a:lnTo>
                  <a:cubicBezTo>
                    <a:pt x="215" y="0"/>
                    <a:pt x="0" y="214"/>
                    <a:pt x="0" y="480"/>
                  </a:cubicBezTo>
                  <a:lnTo>
                    <a:pt x="0" y="7584"/>
                  </a:lnTo>
                  <a:cubicBezTo>
                    <a:pt x="0" y="7849"/>
                    <a:pt x="215" y="8064"/>
                    <a:pt x="480" y="8064"/>
                  </a:cubicBezTo>
                  <a:lnTo>
                    <a:pt x="3024" y="8064"/>
                  </a:lnTo>
                  <a:cubicBezTo>
                    <a:pt x="3289" y="8064"/>
                    <a:pt x="3504" y="7849"/>
                    <a:pt x="3504" y="7584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19" name="Freeform 7"/>
            <p:cNvSpPr>
              <a:spLocks/>
            </p:cNvSpPr>
            <p:nvPr/>
          </p:nvSpPr>
          <p:spPr bwMode="auto">
            <a:xfrm>
              <a:off x="5153571" y="3275308"/>
              <a:ext cx="648564" cy="6278"/>
            </a:xfrm>
            <a:custGeom>
              <a:avLst/>
              <a:gdLst>
                <a:gd name="T0" fmla="*/ 0 w 1563"/>
                <a:gd name="T1" fmla="*/ 0 h 10"/>
                <a:gd name="T2" fmla="*/ 2147483647 w 1563"/>
                <a:gd name="T3" fmla="*/ 0 h 10"/>
                <a:gd name="T4" fmla="*/ 2147483647 w 1563"/>
                <a:gd name="T5" fmla="*/ 2147483647 h 10"/>
                <a:gd name="T6" fmla="*/ 2147483647 w 1563"/>
                <a:gd name="T7" fmla="*/ 2147483647 h 10"/>
                <a:gd name="T8" fmla="*/ 2147483647 w 1563"/>
                <a:gd name="T9" fmla="*/ 2147483647 h 10"/>
                <a:gd name="T10" fmla="*/ 2147483647 w 1563"/>
                <a:gd name="T11" fmla="*/ 2147483647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63"/>
                <a:gd name="T19" fmla="*/ 0 h 10"/>
                <a:gd name="T20" fmla="*/ 1563 w 156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63" h="10">
                  <a:moveTo>
                    <a:pt x="0" y="0"/>
                  </a:moveTo>
                  <a:lnTo>
                    <a:pt x="283" y="0"/>
                  </a:lnTo>
                  <a:cubicBezTo>
                    <a:pt x="285" y="0"/>
                    <a:pt x="288" y="3"/>
                    <a:pt x="288" y="5"/>
                  </a:cubicBezTo>
                  <a:cubicBezTo>
                    <a:pt x="288" y="5"/>
                    <a:pt x="288" y="5"/>
                    <a:pt x="288" y="5"/>
                  </a:cubicBezTo>
                  <a:cubicBezTo>
                    <a:pt x="288" y="8"/>
                    <a:pt x="290" y="10"/>
                    <a:pt x="293" y="10"/>
                  </a:cubicBezTo>
                  <a:lnTo>
                    <a:pt x="1563" y="10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0" name="Freeform 8"/>
            <p:cNvSpPr>
              <a:spLocks/>
            </p:cNvSpPr>
            <p:nvPr/>
          </p:nvSpPr>
          <p:spPr bwMode="auto">
            <a:xfrm>
              <a:off x="5773310" y="3187441"/>
              <a:ext cx="216188" cy="188285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1" name="Line 9"/>
            <p:cNvSpPr>
              <a:spLocks noChangeShapeType="1"/>
            </p:cNvSpPr>
            <p:nvPr/>
          </p:nvSpPr>
          <p:spPr bwMode="auto">
            <a:xfrm>
              <a:off x="3712319" y="3275308"/>
              <a:ext cx="295459" cy="6278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2" name="Freeform 10"/>
            <p:cNvSpPr>
              <a:spLocks/>
            </p:cNvSpPr>
            <p:nvPr/>
          </p:nvSpPr>
          <p:spPr bwMode="auto">
            <a:xfrm>
              <a:off x="3978953" y="3181167"/>
              <a:ext cx="216188" cy="194559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3" name="Freeform 13"/>
            <p:cNvSpPr>
              <a:spLocks/>
            </p:cNvSpPr>
            <p:nvPr/>
          </p:nvSpPr>
          <p:spPr bwMode="auto">
            <a:xfrm>
              <a:off x="3870857" y="3953133"/>
              <a:ext cx="482822" cy="219668"/>
            </a:xfrm>
            <a:custGeom>
              <a:avLst/>
              <a:gdLst>
                <a:gd name="T0" fmla="*/ 0 w 1152"/>
                <a:gd name="T1" fmla="*/ 0 h 603"/>
                <a:gd name="T2" fmla="*/ 2147483647 w 1152"/>
                <a:gd name="T3" fmla="*/ 0 h 603"/>
                <a:gd name="T4" fmla="*/ 2147483647 w 1152"/>
                <a:gd name="T5" fmla="*/ 2147483647 h 603"/>
                <a:gd name="T6" fmla="*/ 2147483647 w 1152"/>
                <a:gd name="T7" fmla="*/ 2147483647 h 603"/>
                <a:gd name="T8" fmla="*/ 2147483647 w 1152"/>
                <a:gd name="T9" fmla="*/ 2147483647 h 60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2"/>
                <a:gd name="T16" fmla="*/ 0 h 603"/>
                <a:gd name="T17" fmla="*/ 1152 w 1152"/>
                <a:gd name="T18" fmla="*/ 603 h 60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2" h="603">
                  <a:moveTo>
                    <a:pt x="0" y="0"/>
                  </a:moveTo>
                  <a:lnTo>
                    <a:pt x="1056" y="0"/>
                  </a:lnTo>
                  <a:cubicBezTo>
                    <a:pt x="1109" y="0"/>
                    <a:pt x="1152" y="43"/>
                    <a:pt x="1152" y="96"/>
                  </a:cubicBezTo>
                  <a:cubicBezTo>
                    <a:pt x="1152" y="96"/>
                    <a:pt x="1152" y="96"/>
                    <a:pt x="1152" y="96"/>
                  </a:cubicBezTo>
                  <a:lnTo>
                    <a:pt x="1152" y="603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4" name="Freeform 14"/>
            <p:cNvSpPr>
              <a:spLocks/>
            </p:cNvSpPr>
            <p:nvPr/>
          </p:nvSpPr>
          <p:spPr bwMode="auto">
            <a:xfrm>
              <a:off x="4245582" y="4153970"/>
              <a:ext cx="216188" cy="188285"/>
            </a:xfrm>
            <a:custGeom>
              <a:avLst/>
              <a:gdLst>
                <a:gd name="T0" fmla="*/ 2147483647 w 161"/>
                <a:gd name="T1" fmla="*/ 0 h 162"/>
                <a:gd name="T2" fmla="*/ 2147483647 w 161"/>
                <a:gd name="T3" fmla="*/ 2147483647 h 162"/>
                <a:gd name="T4" fmla="*/ 0 w 161"/>
                <a:gd name="T5" fmla="*/ 0 h 162"/>
                <a:gd name="T6" fmla="*/ 2147483647 w 161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1"/>
                <a:gd name="T13" fmla="*/ 0 h 162"/>
                <a:gd name="T14" fmla="*/ 161 w 161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1" h="162">
                  <a:moveTo>
                    <a:pt x="161" y="0"/>
                  </a:moveTo>
                  <a:lnTo>
                    <a:pt x="81" y="162"/>
                  </a:lnTo>
                  <a:lnTo>
                    <a:pt x="0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5" name="Line 15"/>
            <p:cNvSpPr>
              <a:spLocks noChangeShapeType="1"/>
            </p:cNvSpPr>
            <p:nvPr/>
          </p:nvSpPr>
          <p:spPr bwMode="auto">
            <a:xfrm>
              <a:off x="3395244" y="4624684"/>
              <a:ext cx="288250" cy="0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6" name="Freeform 16"/>
            <p:cNvSpPr>
              <a:spLocks/>
            </p:cNvSpPr>
            <p:nvPr/>
          </p:nvSpPr>
          <p:spPr bwMode="auto">
            <a:xfrm>
              <a:off x="3661878" y="4530539"/>
              <a:ext cx="208979" cy="188285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7" name="Freeform 17"/>
            <p:cNvSpPr>
              <a:spLocks/>
            </p:cNvSpPr>
            <p:nvPr/>
          </p:nvSpPr>
          <p:spPr bwMode="auto">
            <a:xfrm>
              <a:off x="3870857" y="4342255"/>
              <a:ext cx="958435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28" name="Freeform 18"/>
            <p:cNvSpPr>
              <a:spLocks/>
            </p:cNvSpPr>
            <p:nvPr/>
          </p:nvSpPr>
          <p:spPr bwMode="auto">
            <a:xfrm>
              <a:off x="3870857" y="4342255"/>
              <a:ext cx="958435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1" name="Freeform 21"/>
            <p:cNvSpPr>
              <a:spLocks/>
            </p:cNvSpPr>
            <p:nvPr/>
          </p:nvSpPr>
          <p:spPr bwMode="auto">
            <a:xfrm>
              <a:off x="4195141" y="2992882"/>
              <a:ext cx="958431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2" name="Freeform 22"/>
            <p:cNvSpPr>
              <a:spLocks/>
            </p:cNvSpPr>
            <p:nvPr/>
          </p:nvSpPr>
          <p:spPr bwMode="auto">
            <a:xfrm>
              <a:off x="4195141" y="2992882"/>
              <a:ext cx="958431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5" name="Freeform 25"/>
            <p:cNvSpPr>
              <a:spLocks/>
            </p:cNvSpPr>
            <p:nvPr/>
          </p:nvSpPr>
          <p:spPr bwMode="auto">
            <a:xfrm>
              <a:off x="2436813" y="4342255"/>
              <a:ext cx="958431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6" name="Freeform 26"/>
            <p:cNvSpPr>
              <a:spLocks/>
            </p:cNvSpPr>
            <p:nvPr/>
          </p:nvSpPr>
          <p:spPr bwMode="auto">
            <a:xfrm>
              <a:off x="2436813" y="4342255"/>
              <a:ext cx="958431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8" name="Freeform 28"/>
            <p:cNvSpPr>
              <a:spLocks/>
            </p:cNvSpPr>
            <p:nvPr/>
          </p:nvSpPr>
          <p:spPr bwMode="auto">
            <a:xfrm>
              <a:off x="2753889" y="2992882"/>
              <a:ext cx="958431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9" name="Freeform 29"/>
            <p:cNvSpPr>
              <a:spLocks/>
            </p:cNvSpPr>
            <p:nvPr/>
          </p:nvSpPr>
          <p:spPr bwMode="auto">
            <a:xfrm>
              <a:off x="2753889" y="2992882"/>
              <a:ext cx="958431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1" name="Freeform 31"/>
            <p:cNvSpPr>
              <a:spLocks/>
            </p:cNvSpPr>
            <p:nvPr/>
          </p:nvSpPr>
          <p:spPr bwMode="auto">
            <a:xfrm>
              <a:off x="4389708" y="2296227"/>
              <a:ext cx="958435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2147483647 w 2304"/>
                <a:gd name="T15" fmla="*/ 0 h 1536"/>
                <a:gd name="T16" fmla="*/ 0 w 2304"/>
                <a:gd name="T17" fmla="*/ 2147483647 h 1536"/>
                <a:gd name="T18" fmla="*/ 0 w 2304"/>
                <a:gd name="T19" fmla="*/ 2147483647 h 1536"/>
                <a:gd name="T20" fmla="*/ 0 w 2304"/>
                <a:gd name="T21" fmla="*/ 2147483647 h 1536"/>
                <a:gd name="T22" fmla="*/ 2147483647 w 2304"/>
                <a:gd name="T23" fmla="*/ 2147483647 h 1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04"/>
                <a:gd name="T37" fmla="*/ 0 h 1536"/>
                <a:gd name="T38" fmla="*/ 2304 w 2304"/>
                <a:gd name="T39" fmla="*/ 1536 h 1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2" name="Freeform 32"/>
            <p:cNvSpPr>
              <a:spLocks/>
            </p:cNvSpPr>
            <p:nvPr/>
          </p:nvSpPr>
          <p:spPr bwMode="auto">
            <a:xfrm>
              <a:off x="4389708" y="2296227"/>
              <a:ext cx="958435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2147483647 w 2304"/>
                <a:gd name="T15" fmla="*/ 0 h 1536"/>
                <a:gd name="T16" fmla="*/ 0 w 2304"/>
                <a:gd name="T17" fmla="*/ 2147483647 h 1536"/>
                <a:gd name="T18" fmla="*/ 0 w 2304"/>
                <a:gd name="T19" fmla="*/ 2147483647 h 1536"/>
                <a:gd name="T20" fmla="*/ 0 w 2304"/>
                <a:gd name="T21" fmla="*/ 2147483647 h 1536"/>
                <a:gd name="T22" fmla="*/ 2147483647 w 2304"/>
                <a:gd name="T23" fmla="*/ 2147483647 h 1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04"/>
                <a:gd name="T37" fmla="*/ 0 h 1536"/>
                <a:gd name="T38" fmla="*/ 2304 w 2304"/>
                <a:gd name="T39" fmla="*/ 1536 h 1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5" name="Freeform 35"/>
            <p:cNvSpPr>
              <a:spLocks/>
            </p:cNvSpPr>
            <p:nvPr/>
          </p:nvSpPr>
          <p:spPr bwMode="auto">
            <a:xfrm>
              <a:off x="2919630" y="3670708"/>
              <a:ext cx="951227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FF99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6" name="Freeform 36"/>
            <p:cNvSpPr>
              <a:spLocks/>
            </p:cNvSpPr>
            <p:nvPr/>
          </p:nvSpPr>
          <p:spPr bwMode="auto">
            <a:xfrm>
              <a:off x="2919630" y="3670708"/>
              <a:ext cx="951227" cy="564854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8" name="Freeform 38"/>
            <p:cNvSpPr>
              <a:spLocks/>
            </p:cNvSpPr>
            <p:nvPr/>
          </p:nvSpPr>
          <p:spPr bwMode="auto">
            <a:xfrm>
              <a:off x="5348143" y="2578656"/>
              <a:ext cx="453992" cy="702930"/>
            </a:xfrm>
            <a:custGeom>
              <a:avLst/>
              <a:gdLst>
                <a:gd name="T0" fmla="*/ 0 w 1083"/>
                <a:gd name="T1" fmla="*/ 0 h 1905"/>
                <a:gd name="T2" fmla="*/ 2147483647 w 1083"/>
                <a:gd name="T3" fmla="*/ 0 h 1905"/>
                <a:gd name="T4" fmla="*/ 2147483647 w 1083"/>
                <a:gd name="T5" fmla="*/ 2147483647 h 1905"/>
                <a:gd name="T6" fmla="*/ 2147483647 w 1083"/>
                <a:gd name="T7" fmla="*/ 2147483647 h 1905"/>
                <a:gd name="T8" fmla="*/ 2147483647 w 1083"/>
                <a:gd name="T9" fmla="*/ 2147483647 h 1905"/>
                <a:gd name="T10" fmla="*/ 2147483647 w 1083"/>
                <a:gd name="T11" fmla="*/ 2147483647 h 1905"/>
                <a:gd name="T12" fmla="*/ 2147483647 w 1083"/>
                <a:gd name="T13" fmla="*/ 2147483647 h 19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83"/>
                <a:gd name="T22" fmla="*/ 0 h 1905"/>
                <a:gd name="T23" fmla="*/ 1083 w 1083"/>
                <a:gd name="T24" fmla="*/ 1905 h 19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83" h="1905">
                  <a:moveTo>
                    <a:pt x="0" y="0"/>
                  </a:moveTo>
                  <a:lnTo>
                    <a:pt x="437" y="0"/>
                  </a:lnTo>
                  <a:cubicBezTo>
                    <a:pt x="490" y="0"/>
                    <a:pt x="533" y="43"/>
                    <a:pt x="533" y="96"/>
                  </a:cubicBezTo>
                  <a:cubicBezTo>
                    <a:pt x="533" y="96"/>
                    <a:pt x="533" y="96"/>
                    <a:pt x="533" y="96"/>
                  </a:cubicBezTo>
                  <a:lnTo>
                    <a:pt x="533" y="1809"/>
                  </a:lnTo>
                  <a:cubicBezTo>
                    <a:pt x="533" y="1862"/>
                    <a:pt x="576" y="1905"/>
                    <a:pt x="629" y="1905"/>
                  </a:cubicBezTo>
                  <a:lnTo>
                    <a:pt x="1083" y="1905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9" name="Freeform 39"/>
            <p:cNvSpPr>
              <a:spLocks/>
            </p:cNvSpPr>
            <p:nvPr/>
          </p:nvSpPr>
          <p:spPr bwMode="auto">
            <a:xfrm>
              <a:off x="5773310" y="3187441"/>
              <a:ext cx="216188" cy="188285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0" name="Freeform 43"/>
            <p:cNvSpPr>
              <a:spLocks/>
            </p:cNvSpPr>
            <p:nvPr/>
          </p:nvSpPr>
          <p:spPr bwMode="auto">
            <a:xfrm>
              <a:off x="5989498" y="2842255"/>
              <a:ext cx="1116973" cy="878662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2147483647 h 2389"/>
                <a:gd name="T12" fmla="*/ 2147483647 w 2688"/>
                <a:gd name="T13" fmla="*/ 0 h 2389"/>
                <a:gd name="T14" fmla="*/ 2147483647 w 2688"/>
                <a:gd name="T15" fmla="*/ 0 h 2389"/>
                <a:gd name="T16" fmla="*/ 0 w 2688"/>
                <a:gd name="T17" fmla="*/ 2147483647 h 2389"/>
                <a:gd name="T18" fmla="*/ 0 w 2688"/>
                <a:gd name="T19" fmla="*/ 2147483647 h 2389"/>
                <a:gd name="T20" fmla="*/ 0 w 2688"/>
                <a:gd name="T21" fmla="*/ 2147483647 h 2389"/>
                <a:gd name="T22" fmla="*/ 2147483647 w 2688"/>
                <a:gd name="T23" fmla="*/ 2147483647 h 23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88"/>
                <a:gd name="T37" fmla="*/ 0 h 2389"/>
                <a:gd name="T38" fmla="*/ 2688 w 2688"/>
                <a:gd name="T39" fmla="*/ 2389 h 23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1" name="Freeform 44"/>
            <p:cNvSpPr>
              <a:spLocks/>
            </p:cNvSpPr>
            <p:nvPr/>
          </p:nvSpPr>
          <p:spPr bwMode="auto">
            <a:xfrm>
              <a:off x="5989498" y="2842255"/>
              <a:ext cx="1116973" cy="878662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2147483647 h 2389"/>
                <a:gd name="T12" fmla="*/ 2147483647 w 2688"/>
                <a:gd name="T13" fmla="*/ 0 h 2389"/>
                <a:gd name="T14" fmla="*/ 2147483647 w 2688"/>
                <a:gd name="T15" fmla="*/ 0 h 2389"/>
                <a:gd name="T16" fmla="*/ 0 w 2688"/>
                <a:gd name="T17" fmla="*/ 2147483647 h 2389"/>
                <a:gd name="T18" fmla="*/ 0 w 2688"/>
                <a:gd name="T19" fmla="*/ 2147483647 h 2389"/>
                <a:gd name="T20" fmla="*/ 0 w 2688"/>
                <a:gd name="T21" fmla="*/ 2147483647 h 2389"/>
                <a:gd name="T22" fmla="*/ 2147483647 w 2688"/>
                <a:gd name="T23" fmla="*/ 2147483647 h 23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88"/>
                <a:gd name="T37" fmla="*/ 0 h 2389"/>
                <a:gd name="T38" fmla="*/ 2688 w 2688"/>
                <a:gd name="T39" fmla="*/ 2389 h 23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4" name="Freeform 47"/>
            <p:cNvSpPr>
              <a:spLocks/>
            </p:cNvSpPr>
            <p:nvPr/>
          </p:nvSpPr>
          <p:spPr bwMode="auto">
            <a:xfrm>
              <a:off x="5989498" y="4185353"/>
              <a:ext cx="1116973" cy="884936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0 h 2389"/>
                <a:gd name="T12" fmla="*/ 2147483647 w 2688"/>
                <a:gd name="T13" fmla="*/ 0 h 2389"/>
                <a:gd name="T14" fmla="*/ 0 w 2688"/>
                <a:gd name="T15" fmla="*/ 2147483647 h 2389"/>
                <a:gd name="T16" fmla="*/ 0 w 2688"/>
                <a:gd name="T17" fmla="*/ 2147483647 h 2389"/>
                <a:gd name="T18" fmla="*/ 2147483647 w 2688"/>
                <a:gd name="T19" fmla="*/ 2147483647 h 2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8"/>
                <a:gd name="T31" fmla="*/ 0 h 2389"/>
                <a:gd name="T32" fmla="*/ 2688 w 2688"/>
                <a:gd name="T33" fmla="*/ 2389 h 23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5" name="Freeform 48"/>
            <p:cNvSpPr>
              <a:spLocks/>
            </p:cNvSpPr>
            <p:nvPr/>
          </p:nvSpPr>
          <p:spPr bwMode="auto">
            <a:xfrm>
              <a:off x="5989498" y="4185353"/>
              <a:ext cx="1116973" cy="884936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0 h 2389"/>
                <a:gd name="T12" fmla="*/ 2147483647 w 2688"/>
                <a:gd name="T13" fmla="*/ 0 h 2389"/>
                <a:gd name="T14" fmla="*/ 0 w 2688"/>
                <a:gd name="T15" fmla="*/ 2147483647 h 2389"/>
                <a:gd name="T16" fmla="*/ 0 w 2688"/>
                <a:gd name="T17" fmla="*/ 2147483647 h 2389"/>
                <a:gd name="T18" fmla="*/ 2147483647 w 2688"/>
                <a:gd name="T19" fmla="*/ 2147483647 h 2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8"/>
                <a:gd name="T31" fmla="*/ 0 h 2389"/>
                <a:gd name="T32" fmla="*/ 2688 w 2688"/>
                <a:gd name="T33" fmla="*/ 2389 h 23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7" name="Line 50"/>
            <p:cNvSpPr>
              <a:spLocks noChangeShapeType="1"/>
            </p:cNvSpPr>
            <p:nvPr/>
          </p:nvSpPr>
          <p:spPr bwMode="auto">
            <a:xfrm>
              <a:off x="4829292" y="4624684"/>
              <a:ext cx="972843" cy="0"/>
            </a:xfrm>
            <a:prstGeom prst="line">
              <a:avLst/>
            </a:pr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8" name="Freeform 51"/>
            <p:cNvSpPr>
              <a:spLocks/>
            </p:cNvSpPr>
            <p:nvPr/>
          </p:nvSpPr>
          <p:spPr bwMode="auto">
            <a:xfrm>
              <a:off x="5773310" y="4530539"/>
              <a:ext cx="216188" cy="188285"/>
            </a:xfrm>
            <a:custGeom>
              <a:avLst/>
              <a:gdLst>
                <a:gd name="T0" fmla="*/ 0 w 162"/>
                <a:gd name="T1" fmla="*/ 0 h 161"/>
                <a:gd name="T2" fmla="*/ 2147483647 w 162"/>
                <a:gd name="T3" fmla="*/ 2147483647 h 161"/>
                <a:gd name="T4" fmla="*/ 0 w 162"/>
                <a:gd name="T5" fmla="*/ 2147483647 h 161"/>
                <a:gd name="T6" fmla="*/ 0 w 162"/>
                <a:gd name="T7" fmla="*/ 0 h 1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1"/>
                <a:gd name="T14" fmla="*/ 162 w 162"/>
                <a:gd name="T15" fmla="*/ 161 h 1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1">
                  <a:moveTo>
                    <a:pt x="0" y="0"/>
                  </a:moveTo>
                  <a:lnTo>
                    <a:pt x="162" y="81"/>
                  </a:lnTo>
                  <a:lnTo>
                    <a:pt x="0" y="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59" name="Freeform 52"/>
            <p:cNvSpPr>
              <a:spLocks/>
            </p:cNvSpPr>
            <p:nvPr/>
          </p:nvSpPr>
          <p:spPr bwMode="auto">
            <a:xfrm>
              <a:off x="4670754" y="3557737"/>
              <a:ext cx="1131381" cy="1066947"/>
            </a:xfrm>
            <a:custGeom>
              <a:avLst/>
              <a:gdLst>
                <a:gd name="T0" fmla="*/ 0 w 2711"/>
                <a:gd name="T1" fmla="*/ 0 h 2895"/>
                <a:gd name="T2" fmla="*/ 0 w 2711"/>
                <a:gd name="T3" fmla="*/ 2147483647 h 2895"/>
                <a:gd name="T4" fmla="*/ 2147483647 w 2711"/>
                <a:gd name="T5" fmla="*/ 2147483647 h 2895"/>
                <a:gd name="T6" fmla="*/ 2147483647 w 2711"/>
                <a:gd name="T7" fmla="*/ 2147483647 h 2895"/>
                <a:gd name="T8" fmla="*/ 2147483647 w 2711"/>
                <a:gd name="T9" fmla="*/ 2147483647 h 2895"/>
                <a:gd name="T10" fmla="*/ 2147483647 w 2711"/>
                <a:gd name="T11" fmla="*/ 2147483647 h 2895"/>
                <a:gd name="T12" fmla="*/ 2147483647 w 2711"/>
                <a:gd name="T13" fmla="*/ 2147483647 h 2895"/>
                <a:gd name="T14" fmla="*/ 2147483647 w 2711"/>
                <a:gd name="T15" fmla="*/ 2147483647 h 2895"/>
                <a:gd name="T16" fmla="*/ 2147483647 w 2711"/>
                <a:gd name="T17" fmla="*/ 2147483647 h 28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11"/>
                <a:gd name="T28" fmla="*/ 0 h 2895"/>
                <a:gd name="T29" fmla="*/ 2711 w 2711"/>
                <a:gd name="T30" fmla="*/ 2895 h 289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11" h="2895">
                  <a:moveTo>
                    <a:pt x="0" y="0"/>
                  </a:moveTo>
                  <a:lnTo>
                    <a:pt x="0" y="563"/>
                  </a:lnTo>
                  <a:cubicBezTo>
                    <a:pt x="0" y="616"/>
                    <a:pt x="43" y="659"/>
                    <a:pt x="96" y="659"/>
                  </a:cubicBezTo>
                  <a:lnTo>
                    <a:pt x="1340" y="659"/>
                  </a:lnTo>
                  <a:cubicBezTo>
                    <a:pt x="1393" y="659"/>
                    <a:pt x="1436" y="702"/>
                    <a:pt x="1436" y="755"/>
                  </a:cubicBezTo>
                  <a:cubicBezTo>
                    <a:pt x="1436" y="755"/>
                    <a:pt x="1436" y="755"/>
                    <a:pt x="1436" y="755"/>
                  </a:cubicBezTo>
                  <a:lnTo>
                    <a:pt x="1436" y="2799"/>
                  </a:lnTo>
                  <a:cubicBezTo>
                    <a:pt x="1436" y="2852"/>
                    <a:pt x="1479" y="2895"/>
                    <a:pt x="1532" y="2895"/>
                  </a:cubicBezTo>
                  <a:lnTo>
                    <a:pt x="2711" y="2895"/>
                  </a:lnTo>
                </a:path>
              </a:pathLst>
            </a:custGeom>
            <a:noFill/>
            <a:ln w="33338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0" name="Freeform 53"/>
            <p:cNvSpPr>
              <a:spLocks/>
            </p:cNvSpPr>
            <p:nvPr/>
          </p:nvSpPr>
          <p:spPr bwMode="auto">
            <a:xfrm>
              <a:off x="5773310" y="4530539"/>
              <a:ext cx="216188" cy="188285"/>
            </a:xfrm>
            <a:custGeom>
              <a:avLst/>
              <a:gdLst>
                <a:gd name="T0" fmla="*/ 0 w 162"/>
                <a:gd name="T1" fmla="*/ 0 h 162"/>
                <a:gd name="T2" fmla="*/ 2147483647 w 162"/>
                <a:gd name="T3" fmla="*/ 2147483647 h 162"/>
                <a:gd name="T4" fmla="*/ 0 w 162"/>
                <a:gd name="T5" fmla="*/ 2147483647 h 162"/>
                <a:gd name="T6" fmla="*/ 0 w 162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2"/>
                <a:gd name="T13" fmla="*/ 0 h 162"/>
                <a:gd name="T14" fmla="*/ 162 w 162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2" h="162">
                  <a:moveTo>
                    <a:pt x="0" y="0"/>
                  </a:moveTo>
                  <a:lnTo>
                    <a:pt x="162" y="81"/>
                  </a:lnTo>
                  <a:lnTo>
                    <a:pt x="0" y="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1" name="Freeform 67"/>
            <p:cNvSpPr>
              <a:spLocks/>
            </p:cNvSpPr>
            <p:nvPr/>
          </p:nvSpPr>
          <p:spPr bwMode="auto">
            <a:xfrm>
              <a:off x="4404120" y="2308779"/>
              <a:ext cx="122509" cy="106697"/>
            </a:xfrm>
            <a:custGeom>
              <a:avLst/>
              <a:gdLst>
                <a:gd name="T0" fmla="*/ 2147483647 w 288"/>
                <a:gd name="T1" fmla="*/ 2147483647 h 288"/>
                <a:gd name="T2" fmla="*/ 2147483647 w 288"/>
                <a:gd name="T3" fmla="*/ 2147483647 h 288"/>
                <a:gd name="T4" fmla="*/ 2147483647 w 288"/>
                <a:gd name="T5" fmla="*/ 2147483647 h 288"/>
                <a:gd name="T6" fmla="*/ 2147483647 w 288"/>
                <a:gd name="T7" fmla="*/ 2147483647 h 288"/>
                <a:gd name="T8" fmla="*/ 2147483647 w 288"/>
                <a:gd name="T9" fmla="*/ 2147483647 h 288"/>
                <a:gd name="T10" fmla="*/ 2147483647 w 288"/>
                <a:gd name="T11" fmla="*/ 2147483647 h 288"/>
                <a:gd name="T12" fmla="*/ 2147483647 w 288"/>
                <a:gd name="T13" fmla="*/ 0 h 288"/>
                <a:gd name="T14" fmla="*/ 2147483647 w 288"/>
                <a:gd name="T15" fmla="*/ 0 h 288"/>
                <a:gd name="T16" fmla="*/ 0 w 288"/>
                <a:gd name="T17" fmla="*/ 2147483647 h 288"/>
                <a:gd name="T18" fmla="*/ 0 w 288"/>
                <a:gd name="T19" fmla="*/ 2147483647 h 288"/>
                <a:gd name="T20" fmla="*/ 0 w 288"/>
                <a:gd name="T21" fmla="*/ 2147483647 h 288"/>
                <a:gd name="T22" fmla="*/ 2147483647 w 288"/>
                <a:gd name="T23" fmla="*/ 2147483647 h 2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8"/>
                <a:gd name="T37" fmla="*/ 0 h 288"/>
                <a:gd name="T38" fmla="*/ 288 w 288"/>
                <a:gd name="T39" fmla="*/ 288 h 2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8" h="288">
                  <a:moveTo>
                    <a:pt x="96" y="288"/>
                  </a:moveTo>
                  <a:lnTo>
                    <a:pt x="192" y="288"/>
                  </a:lnTo>
                  <a:cubicBezTo>
                    <a:pt x="245" y="288"/>
                    <a:pt x="288" y="245"/>
                    <a:pt x="288" y="192"/>
                  </a:cubicBezTo>
                  <a:cubicBezTo>
                    <a:pt x="288" y="192"/>
                    <a:pt x="288" y="192"/>
                    <a:pt x="288" y="192"/>
                  </a:cubicBezTo>
                  <a:lnTo>
                    <a:pt x="288" y="96"/>
                  </a:lnTo>
                  <a:cubicBezTo>
                    <a:pt x="288" y="43"/>
                    <a:pt x="245" y="0"/>
                    <a:pt x="192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92"/>
                  </a:lnTo>
                  <a:cubicBezTo>
                    <a:pt x="0" y="245"/>
                    <a:pt x="43" y="288"/>
                    <a:pt x="96" y="288"/>
                  </a:cubicBez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2" name="Freeform 68"/>
            <p:cNvSpPr>
              <a:spLocks/>
            </p:cNvSpPr>
            <p:nvPr/>
          </p:nvSpPr>
          <p:spPr bwMode="auto">
            <a:xfrm>
              <a:off x="4404120" y="2308779"/>
              <a:ext cx="122509" cy="106697"/>
            </a:xfrm>
            <a:custGeom>
              <a:avLst/>
              <a:gdLst>
                <a:gd name="T0" fmla="*/ 2147483647 w 288"/>
                <a:gd name="T1" fmla="*/ 2147483647 h 288"/>
                <a:gd name="T2" fmla="*/ 2147483647 w 288"/>
                <a:gd name="T3" fmla="*/ 2147483647 h 288"/>
                <a:gd name="T4" fmla="*/ 2147483647 w 288"/>
                <a:gd name="T5" fmla="*/ 2147483647 h 288"/>
                <a:gd name="T6" fmla="*/ 2147483647 w 288"/>
                <a:gd name="T7" fmla="*/ 2147483647 h 288"/>
                <a:gd name="T8" fmla="*/ 2147483647 w 288"/>
                <a:gd name="T9" fmla="*/ 2147483647 h 288"/>
                <a:gd name="T10" fmla="*/ 2147483647 w 288"/>
                <a:gd name="T11" fmla="*/ 2147483647 h 288"/>
                <a:gd name="T12" fmla="*/ 2147483647 w 288"/>
                <a:gd name="T13" fmla="*/ 0 h 288"/>
                <a:gd name="T14" fmla="*/ 2147483647 w 288"/>
                <a:gd name="T15" fmla="*/ 0 h 288"/>
                <a:gd name="T16" fmla="*/ 0 w 288"/>
                <a:gd name="T17" fmla="*/ 2147483647 h 288"/>
                <a:gd name="T18" fmla="*/ 0 w 288"/>
                <a:gd name="T19" fmla="*/ 2147483647 h 288"/>
                <a:gd name="T20" fmla="*/ 0 w 288"/>
                <a:gd name="T21" fmla="*/ 2147483647 h 288"/>
                <a:gd name="T22" fmla="*/ 2147483647 w 288"/>
                <a:gd name="T23" fmla="*/ 2147483647 h 28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88"/>
                <a:gd name="T37" fmla="*/ 0 h 288"/>
                <a:gd name="T38" fmla="*/ 288 w 288"/>
                <a:gd name="T39" fmla="*/ 288 h 28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88" h="288">
                  <a:moveTo>
                    <a:pt x="96" y="288"/>
                  </a:moveTo>
                  <a:lnTo>
                    <a:pt x="192" y="288"/>
                  </a:lnTo>
                  <a:cubicBezTo>
                    <a:pt x="245" y="288"/>
                    <a:pt x="288" y="245"/>
                    <a:pt x="288" y="192"/>
                  </a:cubicBezTo>
                  <a:cubicBezTo>
                    <a:pt x="288" y="192"/>
                    <a:pt x="288" y="192"/>
                    <a:pt x="288" y="192"/>
                  </a:cubicBezTo>
                  <a:lnTo>
                    <a:pt x="288" y="96"/>
                  </a:lnTo>
                  <a:cubicBezTo>
                    <a:pt x="288" y="43"/>
                    <a:pt x="245" y="0"/>
                    <a:pt x="192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92"/>
                  </a:lnTo>
                  <a:cubicBezTo>
                    <a:pt x="0" y="245"/>
                    <a:pt x="43" y="288"/>
                    <a:pt x="96" y="288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3" name="Freeform 69"/>
            <p:cNvSpPr>
              <a:spLocks/>
            </p:cNvSpPr>
            <p:nvPr/>
          </p:nvSpPr>
          <p:spPr bwMode="auto">
            <a:xfrm>
              <a:off x="4216757" y="3017987"/>
              <a:ext cx="115300" cy="106693"/>
            </a:xfrm>
            <a:custGeom>
              <a:avLst/>
              <a:gdLst>
                <a:gd name="T0" fmla="*/ 2147483647 w 288"/>
                <a:gd name="T1" fmla="*/ 2147483647 h 288"/>
                <a:gd name="T2" fmla="*/ 2147483647 w 288"/>
                <a:gd name="T3" fmla="*/ 2147483647 h 288"/>
                <a:gd name="T4" fmla="*/ 2147483647 w 288"/>
                <a:gd name="T5" fmla="*/ 2147483647 h 288"/>
                <a:gd name="T6" fmla="*/ 2147483647 w 288"/>
                <a:gd name="T7" fmla="*/ 2147483647 h 288"/>
                <a:gd name="T8" fmla="*/ 2147483647 w 288"/>
                <a:gd name="T9" fmla="*/ 2147483647 h 288"/>
                <a:gd name="T10" fmla="*/ 2147483647 w 288"/>
                <a:gd name="T11" fmla="*/ 0 h 288"/>
                <a:gd name="T12" fmla="*/ 2147483647 w 288"/>
                <a:gd name="T13" fmla="*/ 0 h 288"/>
                <a:gd name="T14" fmla="*/ 0 w 288"/>
                <a:gd name="T15" fmla="*/ 2147483647 h 288"/>
                <a:gd name="T16" fmla="*/ 0 w 288"/>
                <a:gd name="T17" fmla="*/ 2147483647 h 288"/>
                <a:gd name="T18" fmla="*/ 2147483647 w 288"/>
                <a:gd name="T19" fmla="*/ 2147483647 h 2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8"/>
                <a:gd name="T31" fmla="*/ 0 h 288"/>
                <a:gd name="T32" fmla="*/ 288 w 288"/>
                <a:gd name="T33" fmla="*/ 288 h 2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8" h="288">
                  <a:moveTo>
                    <a:pt x="96" y="288"/>
                  </a:moveTo>
                  <a:lnTo>
                    <a:pt x="192" y="288"/>
                  </a:lnTo>
                  <a:cubicBezTo>
                    <a:pt x="245" y="288"/>
                    <a:pt x="288" y="245"/>
                    <a:pt x="288" y="192"/>
                  </a:cubicBezTo>
                  <a:cubicBezTo>
                    <a:pt x="288" y="192"/>
                    <a:pt x="288" y="192"/>
                    <a:pt x="288" y="192"/>
                  </a:cubicBezTo>
                  <a:lnTo>
                    <a:pt x="288" y="96"/>
                  </a:lnTo>
                  <a:cubicBezTo>
                    <a:pt x="288" y="43"/>
                    <a:pt x="245" y="0"/>
                    <a:pt x="192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92"/>
                  </a:lnTo>
                  <a:cubicBezTo>
                    <a:pt x="0" y="245"/>
                    <a:pt x="43" y="288"/>
                    <a:pt x="96" y="288"/>
                  </a:cubicBez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4" name="Freeform 70"/>
            <p:cNvSpPr>
              <a:spLocks/>
            </p:cNvSpPr>
            <p:nvPr/>
          </p:nvSpPr>
          <p:spPr bwMode="auto">
            <a:xfrm>
              <a:off x="4216757" y="3017987"/>
              <a:ext cx="115300" cy="106693"/>
            </a:xfrm>
            <a:custGeom>
              <a:avLst/>
              <a:gdLst>
                <a:gd name="T0" fmla="*/ 2147483647 w 288"/>
                <a:gd name="T1" fmla="*/ 2147483647 h 288"/>
                <a:gd name="T2" fmla="*/ 2147483647 w 288"/>
                <a:gd name="T3" fmla="*/ 2147483647 h 288"/>
                <a:gd name="T4" fmla="*/ 2147483647 w 288"/>
                <a:gd name="T5" fmla="*/ 2147483647 h 288"/>
                <a:gd name="T6" fmla="*/ 2147483647 w 288"/>
                <a:gd name="T7" fmla="*/ 2147483647 h 288"/>
                <a:gd name="T8" fmla="*/ 2147483647 w 288"/>
                <a:gd name="T9" fmla="*/ 2147483647 h 288"/>
                <a:gd name="T10" fmla="*/ 2147483647 w 288"/>
                <a:gd name="T11" fmla="*/ 0 h 288"/>
                <a:gd name="T12" fmla="*/ 2147483647 w 288"/>
                <a:gd name="T13" fmla="*/ 0 h 288"/>
                <a:gd name="T14" fmla="*/ 0 w 288"/>
                <a:gd name="T15" fmla="*/ 2147483647 h 288"/>
                <a:gd name="T16" fmla="*/ 0 w 288"/>
                <a:gd name="T17" fmla="*/ 2147483647 h 288"/>
                <a:gd name="T18" fmla="*/ 2147483647 w 288"/>
                <a:gd name="T19" fmla="*/ 2147483647 h 2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8"/>
                <a:gd name="T31" fmla="*/ 0 h 288"/>
                <a:gd name="T32" fmla="*/ 288 w 288"/>
                <a:gd name="T33" fmla="*/ 288 h 2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8" h="288">
                  <a:moveTo>
                    <a:pt x="96" y="288"/>
                  </a:moveTo>
                  <a:lnTo>
                    <a:pt x="192" y="288"/>
                  </a:lnTo>
                  <a:cubicBezTo>
                    <a:pt x="245" y="288"/>
                    <a:pt x="288" y="245"/>
                    <a:pt x="288" y="192"/>
                  </a:cubicBezTo>
                  <a:cubicBezTo>
                    <a:pt x="288" y="192"/>
                    <a:pt x="288" y="192"/>
                    <a:pt x="288" y="192"/>
                  </a:cubicBezTo>
                  <a:lnTo>
                    <a:pt x="288" y="96"/>
                  </a:lnTo>
                  <a:cubicBezTo>
                    <a:pt x="288" y="43"/>
                    <a:pt x="245" y="0"/>
                    <a:pt x="192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92"/>
                  </a:lnTo>
                  <a:cubicBezTo>
                    <a:pt x="0" y="245"/>
                    <a:pt x="43" y="288"/>
                    <a:pt x="96" y="288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5" name="Freeform 72"/>
            <p:cNvSpPr>
              <a:spLocks/>
            </p:cNvSpPr>
            <p:nvPr/>
          </p:nvSpPr>
          <p:spPr bwMode="auto">
            <a:xfrm>
              <a:off x="3892478" y="4348533"/>
              <a:ext cx="122504" cy="106693"/>
            </a:xfrm>
            <a:custGeom>
              <a:avLst/>
              <a:gdLst>
                <a:gd name="T0" fmla="*/ 2147483647 w 288"/>
                <a:gd name="T1" fmla="*/ 2147483647 h 288"/>
                <a:gd name="T2" fmla="*/ 2147483647 w 288"/>
                <a:gd name="T3" fmla="*/ 2147483647 h 288"/>
                <a:gd name="T4" fmla="*/ 2147483647 w 288"/>
                <a:gd name="T5" fmla="*/ 2147483647 h 288"/>
                <a:gd name="T6" fmla="*/ 2147483647 w 288"/>
                <a:gd name="T7" fmla="*/ 2147483647 h 288"/>
                <a:gd name="T8" fmla="*/ 2147483647 w 288"/>
                <a:gd name="T9" fmla="*/ 2147483647 h 288"/>
                <a:gd name="T10" fmla="*/ 2147483647 w 288"/>
                <a:gd name="T11" fmla="*/ 0 h 288"/>
                <a:gd name="T12" fmla="*/ 2147483647 w 288"/>
                <a:gd name="T13" fmla="*/ 0 h 288"/>
                <a:gd name="T14" fmla="*/ 0 w 288"/>
                <a:gd name="T15" fmla="*/ 2147483647 h 288"/>
                <a:gd name="T16" fmla="*/ 0 w 288"/>
                <a:gd name="T17" fmla="*/ 2147483647 h 288"/>
                <a:gd name="T18" fmla="*/ 2147483647 w 288"/>
                <a:gd name="T19" fmla="*/ 2147483647 h 2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8"/>
                <a:gd name="T31" fmla="*/ 0 h 288"/>
                <a:gd name="T32" fmla="*/ 288 w 288"/>
                <a:gd name="T33" fmla="*/ 288 h 2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8" h="288">
                  <a:moveTo>
                    <a:pt x="96" y="288"/>
                  </a:moveTo>
                  <a:lnTo>
                    <a:pt x="192" y="288"/>
                  </a:lnTo>
                  <a:cubicBezTo>
                    <a:pt x="245" y="288"/>
                    <a:pt x="288" y="245"/>
                    <a:pt x="288" y="192"/>
                  </a:cubicBezTo>
                  <a:cubicBezTo>
                    <a:pt x="288" y="192"/>
                    <a:pt x="288" y="192"/>
                    <a:pt x="288" y="192"/>
                  </a:cubicBezTo>
                  <a:lnTo>
                    <a:pt x="288" y="96"/>
                  </a:lnTo>
                  <a:cubicBezTo>
                    <a:pt x="288" y="43"/>
                    <a:pt x="245" y="0"/>
                    <a:pt x="192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92"/>
                  </a:lnTo>
                  <a:cubicBezTo>
                    <a:pt x="0" y="245"/>
                    <a:pt x="43" y="288"/>
                    <a:pt x="96" y="288"/>
                  </a:cubicBez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66" name="Freeform 73"/>
            <p:cNvSpPr>
              <a:spLocks/>
            </p:cNvSpPr>
            <p:nvPr/>
          </p:nvSpPr>
          <p:spPr bwMode="auto">
            <a:xfrm>
              <a:off x="3892478" y="4348533"/>
              <a:ext cx="122504" cy="106693"/>
            </a:xfrm>
            <a:custGeom>
              <a:avLst/>
              <a:gdLst>
                <a:gd name="T0" fmla="*/ 2147483647 w 288"/>
                <a:gd name="T1" fmla="*/ 2147483647 h 288"/>
                <a:gd name="T2" fmla="*/ 2147483647 w 288"/>
                <a:gd name="T3" fmla="*/ 2147483647 h 288"/>
                <a:gd name="T4" fmla="*/ 2147483647 w 288"/>
                <a:gd name="T5" fmla="*/ 2147483647 h 288"/>
                <a:gd name="T6" fmla="*/ 2147483647 w 288"/>
                <a:gd name="T7" fmla="*/ 2147483647 h 288"/>
                <a:gd name="T8" fmla="*/ 2147483647 w 288"/>
                <a:gd name="T9" fmla="*/ 2147483647 h 288"/>
                <a:gd name="T10" fmla="*/ 2147483647 w 288"/>
                <a:gd name="T11" fmla="*/ 0 h 288"/>
                <a:gd name="T12" fmla="*/ 2147483647 w 288"/>
                <a:gd name="T13" fmla="*/ 0 h 288"/>
                <a:gd name="T14" fmla="*/ 0 w 288"/>
                <a:gd name="T15" fmla="*/ 2147483647 h 288"/>
                <a:gd name="T16" fmla="*/ 0 w 288"/>
                <a:gd name="T17" fmla="*/ 2147483647 h 288"/>
                <a:gd name="T18" fmla="*/ 2147483647 w 288"/>
                <a:gd name="T19" fmla="*/ 2147483647 h 28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8"/>
                <a:gd name="T31" fmla="*/ 0 h 288"/>
                <a:gd name="T32" fmla="*/ 288 w 288"/>
                <a:gd name="T33" fmla="*/ 288 h 28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8" h="288">
                  <a:moveTo>
                    <a:pt x="96" y="288"/>
                  </a:moveTo>
                  <a:lnTo>
                    <a:pt x="192" y="288"/>
                  </a:lnTo>
                  <a:cubicBezTo>
                    <a:pt x="245" y="288"/>
                    <a:pt x="288" y="245"/>
                    <a:pt x="288" y="192"/>
                  </a:cubicBezTo>
                  <a:cubicBezTo>
                    <a:pt x="288" y="192"/>
                    <a:pt x="288" y="192"/>
                    <a:pt x="288" y="192"/>
                  </a:cubicBezTo>
                  <a:lnTo>
                    <a:pt x="288" y="96"/>
                  </a:lnTo>
                  <a:cubicBezTo>
                    <a:pt x="288" y="43"/>
                    <a:pt x="245" y="0"/>
                    <a:pt x="192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92"/>
                  </a:lnTo>
                  <a:cubicBezTo>
                    <a:pt x="0" y="245"/>
                    <a:pt x="43" y="288"/>
                    <a:pt x="96" y="288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" name="Group 179"/>
          <p:cNvGrpSpPr>
            <a:grpSpLocks/>
          </p:cNvGrpSpPr>
          <p:nvPr/>
        </p:nvGrpSpPr>
        <p:grpSpPr bwMode="auto">
          <a:xfrm>
            <a:off x="5612219" y="944415"/>
            <a:ext cx="419100" cy="674687"/>
            <a:chOff x="5829300" y="2220913"/>
            <a:chExt cx="1457325" cy="2968625"/>
          </a:xfrm>
        </p:grpSpPr>
        <p:sp>
          <p:nvSpPr>
            <p:cNvPr id="169" name="Freeform 4"/>
            <p:cNvSpPr>
              <a:spLocks/>
            </p:cNvSpPr>
            <p:nvPr/>
          </p:nvSpPr>
          <p:spPr bwMode="auto">
            <a:xfrm>
              <a:off x="5829300" y="2220913"/>
              <a:ext cx="1457325" cy="2968625"/>
            </a:xfrm>
            <a:custGeom>
              <a:avLst/>
              <a:gdLst>
                <a:gd name="T0" fmla="*/ 2147483647 w 3504"/>
                <a:gd name="T1" fmla="*/ 2147483647 h 8064"/>
                <a:gd name="T2" fmla="*/ 2147483647 w 3504"/>
                <a:gd name="T3" fmla="*/ 2147483647 h 8064"/>
                <a:gd name="T4" fmla="*/ 2147483647 w 3504"/>
                <a:gd name="T5" fmla="*/ 0 h 8064"/>
                <a:gd name="T6" fmla="*/ 2147483647 w 3504"/>
                <a:gd name="T7" fmla="*/ 0 h 8064"/>
                <a:gd name="T8" fmla="*/ 2147483647 w 3504"/>
                <a:gd name="T9" fmla="*/ 0 h 8064"/>
                <a:gd name="T10" fmla="*/ 2147483647 w 3504"/>
                <a:gd name="T11" fmla="*/ 0 h 8064"/>
                <a:gd name="T12" fmla="*/ 0 w 3504"/>
                <a:gd name="T13" fmla="*/ 2147483647 h 8064"/>
                <a:gd name="T14" fmla="*/ 0 w 3504"/>
                <a:gd name="T15" fmla="*/ 2147483647 h 8064"/>
                <a:gd name="T16" fmla="*/ 0 w 3504"/>
                <a:gd name="T17" fmla="*/ 2147483647 h 8064"/>
                <a:gd name="T18" fmla="*/ 2147483647 w 3504"/>
                <a:gd name="T19" fmla="*/ 2147483647 h 8064"/>
                <a:gd name="T20" fmla="*/ 2147483647 w 3504"/>
                <a:gd name="T21" fmla="*/ 2147483647 h 8064"/>
                <a:gd name="T22" fmla="*/ 2147483647 w 3504"/>
                <a:gd name="T23" fmla="*/ 2147483647 h 80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4"/>
                <a:gd name="T37" fmla="*/ 0 h 8064"/>
                <a:gd name="T38" fmla="*/ 3504 w 3504"/>
                <a:gd name="T39" fmla="*/ 8064 h 80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4" h="8064">
                  <a:moveTo>
                    <a:pt x="3504" y="7584"/>
                  </a:moveTo>
                  <a:lnTo>
                    <a:pt x="3504" y="480"/>
                  </a:lnTo>
                  <a:cubicBezTo>
                    <a:pt x="3504" y="214"/>
                    <a:pt x="3289" y="0"/>
                    <a:pt x="3024" y="0"/>
                  </a:cubicBezTo>
                  <a:cubicBezTo>
                    <a:pt x="3024" y="0"/>
                    <a:pt x="3024" y="0"/>
                    <a:pt x="3024" y="0"/>
                  </a:cubicBezTo>
                  <a:lnTo>
                    <a:pt x="480" y="0"/>
                  </a:lnTo>
                  <a:cubicBezTo>
                    <a:pt x="215" y="0"/>
                    <a:pt x="0" y="214"/>
                    <a:pt x="0" y="480"/>
                  </a:cubicBezTo>
                  <a:lnTo>
                    <a:pt x="0" y="7584"/>
                  </a:lnTo>
                  <a:cubicBezTo>
                    <a:pt x="0" y="7849"/>
                    <a:pt x="215" y="8064"/>
                    <a:pt x="480" y="8064"/>
                  </a:cubicBezTo>
                  <a:lnTo>
                    <a:pt x="3024" y="8064"/>
                  </a:lnTo>
                  <a:cubicBezTo>
                    <a:pt x="3289" y="8064"/>
                    <a:pt x="3504" y="7849"/>
                    <a:pt x="3504" y="7584"/>
                  </a:cubicBezTo>
                  <a:close/>
                </a:path>
              </a:pathLst>
            </a:custGeom>
            <a:solidFill>
              <a:srgbClr val="00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0" name="Freeform 5"/>
            <p:cNvSpPr>
              <a:spLocks/>
            </p:cNvSpPr>
            <p:nvPr/>
          </p:nvSpPr>
          <p:spPr bwMode="auto">
            <a:xfrm>
              <a:off x="5829300" y="2220913"/>
              <a:ext cx="1457325" cy="2968625"/>
            </a:xfrm>
            <a:custGeom>
              <a:avLst/>
              <a:gdLst>
                <a:gd name="T0" fmla="*/ 2147483647 w 3504"/>
                <a:gd name="T1" fmla="*/ 2147483647 h 8064"/>
                <a:gd name="T2" fmla="*/ 2147483647 w 3504"/>
                <a:gd name="T3" fmla="*/ 2147483647 h 8064"/>
                <a:gd name="T4" fmla="*/ 2147483647 w 3504"/>
                <a:gd name="T5" fmla="*/ 0 h 8064"/>
                <a:gd name="T6" fmla="*/ 2147483647 w 3504"/>
                <a:gd name="T7" fmla="*/ 0 h 8064"/>
                <a:gd name="T8" fmla="*/ 2147483647 w 3504"/>
                <a:gd name="T9" fmla="*/ 0 h 8064"/>
                <a:gd name="T10" fmla="*/ 2147483647 w 3504"/>
                <a:gd name="T11" fmla="*/ 0 h 8064"/>
                <a:gd name="T12" fmla="*/ 0 w 3504"/>
                <a:gd name="T13" fmla="*/ 2147483647 h 8064"/>
                <a:gd name="T14" fmla="*/ 0 w 3504"/>
                <a:gd name="T15" fmla="*/ 2147483647 h 8064"/>
                <a:gd name="T16" fmla="*/ 0 w 3504"/>
                <a:gd name="T17" fmla="*/ 2147483647 h 8064"/>
                <a:gd name="T18" fmla="*/ 2147483647 w 3504"/>
                <a:gd name="T19" fmla="*/ 2147483647 h 8064"/>
                <a:gd name="T20" fmla="*/ 2147483647 w 3504"/>
                <a:gd name="T21" fmla="*/ 2147483647 h 8064"/>
                <a:gd name="T22" fmla="*/ 2147483647 w 3504"/>
                <a:gd name="T23" fmla="*/ 2147483647 h 806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504"/>
                <a:gd name="T37" fmla="*/ 0 h 8064"/>
                <a:gd name="T38" fmla="*/ 3504 w 3504"/>
                <a:gd name="T39" fmla="*/ 8064 h 806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504" h="8064">
                  <a:moveTo>
                    <a:pt x="3504" y="7584"/>
                  </a:moveTo>
                  <a:lnTo>
                    <a:pt x="3504" y="480"/>
                  </a:lnTo>
                  <a:cubicBezTo>
                    <a:pt x="3504" y="214"/>
                    <a:pt x="3289" y="0"/>
                    <a:pt x="3024" y="0"/>
                  </a:cubicBezTo>
                  <a:cubicBezTo>
                    <a:pt x="3024" y="0"/>
                    <a:pt x="3024" y="0"/>
                    <a:pt x="3024" y="0"/>
                  </a:cubicBezTo>
                  <a:lnTo>
                    <a:pt x="480" y="0"/>
                  </a:lnTo>
                  <a:cubicBezTo>
                    <a:pt x="215" y="0"/>
                    <a:pt x="0" y="214"/>
                    <a:pt x="0" y="480"/>
                  </a:cubicBezTo>
                  <a:lnTo>
                    <a:pt x="0" y="7584"/>
                  </a:lnTo>
                  <a:cubicBezTo>
                    <a:pt x="0" y="7849"/>
                    <a:pt x="215" y="8064"/>
                    <a:pt x="480" y="8064"/>
                  </a:cubicBezTo>
                  <a:lnTo>
                    <a:pt x="3024" y="8064"/>
                  </a:lnTo>
                  <a:cubicBezTo>
                    <a:pt x="3289" y="8064"/>
                    <a:pt x="3504" y="7849"/>
                    <a:pt x="3504" y="7584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2" name="Freeform 43"/>
            <p:cNvSpPr>
              <a:spLocks/>
            </p:cNvSpPr>
            <p:nvPr/>
          </p:nvSpPr>
          <p:spPr bwMode="auto">
            <a:xfrm>
              <a:off x="5989387" y="2842576"/>
              <a:ext cx="1120593" cy="880111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2147483647 h 2389"/>
                <a:gd name="T12" fmla="*/ 2147483647 w 2688"/>
                <a:gd name="T13" fmla="*/ 0 h 2389"/>
                <a:gd name="T14" fmla="*/ 2147483647 w 2688"/>
                <a:gd name="T15" fmla="*/ 0 h 2389"/>
                <a:gd name="T16" fmla="*/ 0 w 2688"/>
                <a:gd name="T17" fmla="*/ 2147483647 h 2389"/>
                <a:gd name="T18" fmla="*/ 0 w 2688"/>
                <a:gd name="T19" fmla="*/ 2147483647 h 2389"/>
                <a:gd name="T20" fmla="*/ 0 w 2688"/>
                <a:gd name="T21" fmla="*/ 2147483647 h 2389"/>
                <a:gd name="T22" fmla="*/ 2147483647 w 2688"/>
                <a:gd name="T23" fmla="*/ 2147483647 h 23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88"/>
                <a:gd name="T37" fmla="*/ 0 h 2389"/>
                <a:gd name="T38" fmla="*/ 2688 w 2688"/>
                <a:gd name="T39" fmla="*/ 2389 h 23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3" name="Freeform 44"/>
            <p:cNvSpPr>
              <a:spLocks/>
            </p:cNvSpPr>
            <p:nvPr/>
          </p:nvSpPr>
          <p:spPr bwMode="auto">
            <a:xfrm>
              <a:off x="5989387" y="2842576"/>
              <a:ext cx="1120593" cy="880111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2147483647 h 2389"/>
                <a:gd name="T12" fmla="*/ 2147483647 w 2688"/>
                <a:gd name="T13" fmla="*/ 0 h 2389"/>
                <a:gd name="T14" fmla="*/ 2147483647 w 2688"/>
                <a:gd name="T15" fmla="*/ 0 h 2389"/>
                <a:gd name="T16" fmla="*/ 0 w 2688"/>
                <a:gd name="T17" fmla="*/ 2147483647 h 2389"/>
                <a:gd name="T18" fmla="*/ 0 w 2688"/>
                <a:gd name="T19" fmla="*/ 2147483647 h 2389"/>
                <a:gd name="T20" fmla="*/ 0 w 2688"/>
                <a:gd name="T21" fmla="*/ 2147483647 h 2389"/>
                <a:gd name="T22" fmla="*/ 2147483647 w 2688"/>
                <a:gd name="T23" fmla="*/ 2147483647 h 238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688"/>
                <a:gd name="T37" fmla="*/ 0 h 2389"/>
                <a:gd name="T38" fmla="*/ 2688 w 2688"/>
                <a:gd name="T39" fmla="*/ 2389 h 238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6" name="Freeform 47"/>
            <p:cNvSpPr>
              <a:spLocks/>
            </p:cNvSpPr>
            <p:nvPr/>
          </p:nvSpPr>
          <p:spPr bwMode="auto">
            <a:xfrm>
              <a:off x="5989387" y="4183697"/>
              <a:ext cx="1115074" cy="880111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0 h 2389"/>
                <a:gd name="T12" fmla="*/ 2147483647 w 2688"/>
                <a:gd name="T13" fmla="*/ 0 h 2389"/>
                <a:gd name="T14" fmla="*/ 0 w 2688"/>
                <a:gd name="T15" fmla="*/ 2147483647 h 2389"/>
                <a:gd name="T16" fmla="*/ 0 w 2688"/>
                <a:gd name="T17" fmla="*/ 2147483647 h 2389"/>
                <a:gd name="T18" fmla="*/ 2147483647 w 2688"/>
                <a:gd name="T19" fmla="*/ 2147483647 h 2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8"/>
                <a:gd name="T31" fmla="*/ 0 h 2389"/>
                <a:gd name="T32" fmla="*/ 2688 w 2688"/>
                <a:gd name="T33" fmla="*/ 2389 h 23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solidFill>
              <a:srgbClr val="CCFFCC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77" name="Freeform 48"/>
            <p:cNvSpPr>
              <a:spLocks/>
            </p:cNvSpPr>
            <p:nvPr/>
          </p:nvSpPr>
          <p:spPr bwMode="auto">
            <a:xfrm>
              <a:off x="5989387" y="4183697"/>
              <a:ext cx="1115074" cy="880111"/>
            </a:xfrm>
            <a:custGeom>
              <a:avLst/>
              <a:gdLst>
                <a:gd name="T0" fmla="*/ 2147483647 w 2688"/>
                <a:gd name="T1" fmla="*/ 2147483647 h 2389"/>
                <a:gd name="T2" fmla="*/ 2147483647 w 2688"/>
                <a:gd name="T3" fmla="*/ 2147483647 h 2389"/>
                <a:gd name="T4" fmla="*/ 2147483647 w 2688"/>
                <a:gd name="T5" fmla="*/ 2147483647 h 2389"/>
                <a:gd name="T6" fmla="*/ 2147483647 w 2688"/>
                <a:gd name="T7" fmla="*/ 2147483647 h 2389"/>
                <a:gd name="T8" fmla="*/ 2147483647 w 2688"/>
                <a:gd name="T9" fmla="*/ 2147483647 h 2389"/>
                <a:gd name="T10" fmla="*/ 2147483647 w 2688"/>
                <a:gd name="T11" fmla="*/ 0 h 2389"/>
                <a:gd name="T12" fmla="*/ 2147483647 w 2688"/>
                <a:gd name="T13" fmla="*/ 0 h 2389"/>
                <a:gd name="T14" fmla="*/ 0 w 2688"/>
                <a:gd name="T15" fmla="*/ 2147483647 h 2389"/>
                <a:gd name="T16" fmla="*/ 0 w 2688"/>
                <a:gd name="T17" fmla="*/ 2147483647 h 2389"/>
                <a:gd name="T18" fmla="*/ 2147483647 w 2688"/>
                <a:gd name="T19" fmla="*/ 2147483647 h 23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688"/>
                <a:gd name="T31" fmla="*/ 0 h 2389"/>
                <a:gd name="T32" fmla="*/ 2688 w 2688"/>
                <a:gd name="T33" fmla="*/ 2389 h 23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688" h="2389">
                  <a:moveTo>
                    <a:pt x="480" y="2389"/>
                  </a:moveTo>
                  <a:lnTo>
                    <a:pt x="2208" y="2389"/>
                  </a:lnTo>
                  <a:cubicBezTo>
                    <a:pt x="2473" y="2389"/>
                    <a:pt x="2688" y="2174"/>
                    <a:pt x="2688" y="1909"/>
                  </a:cubicBezTo>
                  <a:cubicBezTo>
                    <a:pt x="2688" y="1909"/>
                    <a:pt x="2688" y="1909"/>
                    <a:pt x="2688" y="1909"/>
                  </a:cubicBezTo>
                  <a:lnTo>
                    <a:pt x="2688" y="480"/>
                  </a:lnTo>
                  <a:cubicBezTo>
                    <a:pt x="2688" y="215"/>
                    <a:pt x="2473" y="0"/>
                    <a:pt x="2208" y="0"/>
                  </a:cubicBezTo>
                  <a:lnTo>
                    <a:pt x="480" y="0"/>
                  </a:lnTo>
                  <a:cubicBezTo>
                    <a:pt x="215" y="0"/>
                    <a:pt x="0" y="215"/>
                    <a:pt x="0" y="480"/>
                  </a:cubicBezTo>
                  <a:lnTo>
                    <a:pt x="0" y="1909"/>
                  </a:lnTo>
                  <a:cubicBezTo>
                    <a:pt x="0" y="2174"/>
                    <a:pt x="215" y="2389"/>
                    <a:pt x="480" y="2389"/>
                  </a:cubicBezTo>
                  <a:close/>
                </a:path>
              </a:pathLst>
            </a:custGeom>
            <a:noFill/>
            <a:ln w="317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" name="Group 248"/>
          <p:cNvGrpSpPr>
            <a:grpSpLocks/>
          </p:cNvGrpSpPr>
          <p:nvPr/>
        </p:nvGrpSpPr>
        <p:grpSpPr bwMode="auto">
          <a:xfrm>
            <a:off x="7341007" y="3536802"/>
            <a:ext cx="1304925" cy="827088"/>
            <a:chOff x="904875" y="2220913"/>
            <a:chExt cx="6381750" cy="4375150"/>
          </a:xfrm>
        </p:grpSpPr>
        <p:grpSp>
          <p:nvGrpSpPr>
            <p:cNvPr id="15420" name="Group 242"/>
            <p:cNvGrpSpPr>
              <a:grpSpLocks/>
            </p:cNvGrpSpPr>
            <p:nvPr/>
          </p:nvGrpSpPr>
          <p:grpSpPr bwMode="auto">
            <a:xfrm>
              <a:off x="904875" y="2220913"/>
              <a:ext cx="6381750" cy="4162425"/>
              <a:chOff x="904875" y="2220913"/>
              <a:chExt cx="6381750" cy="4162425"/>
            </a:xfrm>
          </p:grpSpPr>
          <p:sp>
            <p:nvSpPr>
              <p:cNvPr id="181" name="Line 2"/>
              <p:cNvSpPr>
                <a:spLocks noChangeShapeType="1"/>
              </p:cNvSpPr>
              <p:nvPr/>
            </p:nvSpPr>
            <p:spPr bwMode="auto">
              <a:xfrm flipH="1">
                <a:off x="4359713" y="5109686"/>
                <a:ext cx="15527" cy="537446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2" name="Freeform 4"/>
              <p:cNvSpPr>
                <a:spLocks/>
              </p:cNvSpPr>
              <p:nvPr/>
            </p:nvSpPr>
            <p:spPr bwMode="auto">
              <a:xfrm>
                <a:off x="5827052" y="2220913"/>
                <a:ext cx="1459573" cy="2972749"/>
              </a:xfrm>
              <a:custGeom>
                <a:avLst/>
                <a:gdLst>
                  <a:gd name="T0" fmla="*/ 2147483647 w 3504"/>
                  <a:gd name="T1" fmla="*/ 2147483647 h 8064"/>
                  <a:gd name="T2" fmla="*/ 2147483647 w 3504"/>
                  <a:gd name="T3" fmla="*/ 2147483647 h 8064"/>
                  <a:gd name="T4" fmla="*/ 2147483647 w 3504"/>
                  <a:gd name="T5" fmla="*/ 0 h 8064"/>
                  <a:gd name="T6" fmla="*/ 2147483647 w 3504"/>
                  <a:gd name="T7" fmla="*/ 0 h 8064"/>
                  <a:gd name="T8" fmla="*/ 2147483647 w 3504"/>
                  <a:gd name="T9" fmla="*/ 0 h 8064"/>
                  <a:gd name="T10" fmla="*/ 2147483647 w 3504"/>
                  <a:gd name="T11" fmla="*/ 0 h 8064"/>
                  <a:gd name="T12" fmla="*/ 0 w 3504"/>
                  <a:gd name="T13" fmla="*/ 2147483647 h 8064"/>
                  <a:gd name="T14" fmla="*/ 0 w 3504"/>
                  <a:gd name="T15" fmla="*/ 2147483647 h 8064"/>
                  <a:gd name="T16" fmla="*/ 0 w 3504"/>
                  <a:gd name="T17" fmla="*/ 2147483647 h 8064"/>
                  <a:gd name="T18" fmla="*/ 2147483647 w 3504"/>
                  <a:gd name="T19" fmla="*/ 2147483647 h 8064"/>
                  <a:gd name="T20" fmla="*/ 2147483647 w 3504"/>
                  <a:gd name="T21" fmla="*/ 2147483647 h 8064"/>
                  <a:gd name="T22" fmla="*/ 2147483647 w 3504"/>
                  <a:gd name="T23" fmla="*/ 2147483647 h 80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04"/>
                  <a:gd name="T37" fmla="*/ 0 h 8064"/>
                  <a:gd name="T38" fmla="*/ 3504 w 3504"/>
                  <a:gd name="T39" fmla="*/ 8064 h 80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04" h="8064">
                    <a:moveTo>
                      <a:pt x="3504" y="7584"/>
                    </a:moveTo>
                    <a:lnTo>
                      <a:pt x="3504" y="480"/>
                    </a:lnTo>
                    <a:cubicBezTo>
                      <a:pt x="3504" y="214"/>
                      <a:pt x="3289" y="0"/>
                      <a:pt x="3024" y="0"/>
                    </a:cubicBezTo>
                    <a:cubicBezTo>
                      <a:pt x="3024" y="0"/>
                      <a:pt x="3024" y="0"/>
                      <a:pt x="3024" y="0"/>
                    </a:cubicBezTo>
                    <a:lnTo>
                      <a:pt x="480" y="0"/>
                    </a:lnTo>
                    <a:cubicBezTo>
                      <a:pt x="215" y="0"/>
                      <a:pt x="0" y="214"/>
                      <a:pt x="0" y="480"/>
                    </a:cubicBezTo>
                    <a:lnTo>
                      <a:pt x="0" y="7584"/>
                    </a:lnTo>
                    <a:cubicBezTo>
                      <a:pt x="0" y="7849"/>
                      <a:pt x="215" y="8064"/>
                      <a:pt x="480" y="8064"/>
                    </a:cubicBezTo>
                    <a:lnTo>
                      <a:pt x="3024" y="8064"/>
                    </a:lnTo>
                    <a:cubicBezTo>
                      <a:pt x="3289" y="8064"/>
                      <a:pt x="3504" y="7849"/>
                      <a:pt x="3504" y="7584"/>
                    </a:cubicBezTo>
                    <a:close/>
                  </a:path>
                </a:pathLst>
              </a:cu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3" name="Freeform 5"/>
              <p:cNvSpPr>
                <a:spLocks/>
              </p:cNvSpPr>
              <p:nvPr/>
            </p:nvSpPr>
            <p:spPr bwMode="auto">
              <a:xfrm>
                <a:off x="5827052" y="2220913"/>
                <a:ext cx="1459573" cy="2972749"/>
              </a:xfrm>
              <a:custGeom>
                <a:avLst/>
                <a:gdLst>
                  <a:gd name="T0" fmla="*/ 2147483647 w 3504"/>
                  <a:gd name="T1" fmla="*/ 2147483647 h 8064"/>
                  <a:gd name="T2" fmla="*/ 2147483647 w 3504"/>
                  <a:gd name="T3" fmla="*/ 2147483647 h 8064"/>
                  <a:gd name="T4" fmla="*/ 2147483647 w 3504"/>
                  <a:gd name="T5" fmla="*/ 0 h 8064"/>
                  <a:gd name="T6" fmla="*/ 2147483647 w 3504"/>
                  <a:gd name="T7" fmla="*/ 0 h 8064"/>
                  <a:gd name="T8" fmla="*/ 2147483647 w 3504"/>
                  <a:gd name="T9" fmla="*/ 0 h 8064"/>
                  <a:gd name="T10" fmla="*/ 2147483647 w 3504"/>
                  <a:gd name="T11" fmla="*/ 0 h 8064"/>
                  <a:gd name="T12" fmla="*/ 0 w 3504"/>
                  <a:gd name="T13" fmla="*/ 2147483647 h 8064"/>
                  <a:gd name="T14" fmla="*/ 0 w 3504"/>
                  <a:gd name="T15" fmla="*/ 2147483647 h 8064"/>
                  <a:gd name="T16" fmla="*/ 0 w 3504"/>
                  <a:gd name="T17" fmla="*/ 2147483647 h 8064"/>
                  <a:gd name="T18" fmla="*/ 2147483647 w 3504"/>
                  <a:gd name="T19" fmla="*/ 2147483647 h 8064"/>
                  <a:gd name="T20" fmla="*/ 2147483647 w 3504"/>
                  <a:gd name="T21" fmla="*/ 2147483647 h 8064"/>
                  <a:gd name="T22" fmla="*/ 2147483647 w 3504"/>
                  <a:gd name="T23" fmla="*/ 2147483647 h 806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504"/>
                  <a:gd name="T37" fmla="*/ 0 h 8064"/>
                  <a:gd name="T38" fmla="*/ 3504 w 3504"/>
                  <a:gd name="T39" fmla="*/ 8064 h 806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504" h="8064">
                    <a:moveTo>
                      <a:pt x="3504" y="7584"/>
                    </a:moveTo>
                    <a:lnTo>
                      <a:pt x="3504" y="480"/>
                    </a:lnTo>
                    <a:cubicBezTo>
                      <a:pt x="3504" y="214"/>
                      <a:pt x="3289" y="0"/>
                      <a:pt x="3024" y="0"/>
                    </a:cubicBezTo>
                    <a:cubicBezTo>
                      <a:pt x="3024" y="0"/>
                      <a:pt x="3024" y="0"/>
                      <a:pt x="3024" y="0"/>
                    </a:cubicBezTo>
                    <a:lnTo>
                      <a:pt x="480" y="0"/>
                    </a:lnTo>
                    <a:cubicBezTo>
                      <a:pt x="215" y="0"/>
                      <a:pt x="0" y="214"/>
                      <a:pt x="0" y="480"/>
                    </a:cubicBezTo>
                    <a:lnTo>
                      <a:pt x="0" y="7584"/>
                    </a:lnTo>
                    <a:cubicBezTo>
                      <a:pt x="0" y="7849"/>
                      <a:pt x="215" y="8064"/>
                      <a:pt x="480" y="8064"/>
                    </a:cubicBezTo>
                    <a:lnTo>
                      <a:pt x="3024" y="8064"/>
                    </a:lnTo>
                    <a:cubicBezTo>
                      <a:pt x="3289" y="8064"/>
                      <a:pt x="3504" y="7849"/>
                      <a:pt x="3504" y="7584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5" name="Freeform 7"/>
              <p:cNvSpPr>
                <a:spLocks/>
              </p:cNvSpPr>
              <p:nvPr/>
            </p:nvSpPr>
            <p:spPr bwMode="auto">
              <a:xfrm>
                <a:off x="5151609" y="3279010"/>
                <a:ext cx="652150" cy="0"/>
              </a:xfrm>
              <a:custGeom>
                <a:avLst/>
                <a:gdLst>
                  <a:gd name="T0" fmla="*/ 0 w 1563"/>
                  <a:gd name="T1" fmla="*/ 0 h 10"/>
                  <a:gd name="T2" fmla="*/ 2147483647 w 1563"/>
                  <a:gd name="T3" fmla="*/ 0 h 10"/>
                  <a:gd name="T4" fmla="*/ 2147483647 w 1563"/>
                  <a:gd name="T5" fmla="*/ 2147483647 h 10"/>
                  <a:gd name="T6" fmla="*/ 2147483647 w 1563"/>
                  <a:gd name="T7" fmla="*/ 2147483647 h 10"/>
                  <a:gd name="T8" fmla="*/ 2147483647 w 1563"/>
                  <a:gd name="T9" fmla="*/ 2147483647 h 10"/>
                  <a:gd name="T10" fmla="*/ 2147483647 w 1563"/>
                  <a:gd name="T11" fmla="*/ 2147483647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63"/>
                  <a:gd name="T19" fmla="*/ 0 h 10"/>
                  <a:gd name="T20" fmla="*/ 1563 w 1563"/>
                  <a:gd name="T21" fmla="*/ 10 h 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63" h="10">
                    <a:moveTo>
                      <a:pt x="0" y="0"/>
                    </a:moveTo>
                    <a:lnTo>
                      <a:pt x="283" y="0"/>
                    </a:lnTo>
                    <a:cubicBezTo>
                      <a:pt x="285" y="0"/>
                      <a:pt x="288" y="3"/>
                      <a:pt x="288" y="5"/>
                    </a:cubicBezTo>
                    <a:cubicBezTo>
                      <a:pt x="288" y="5"/>
                      <a:pt x="288" y="5"/>
                      <a:pt x="288" y="5"/>
                    </a:cubicBezTo>
                    <a:cubicBezTo>
                      <a:pt x="288" y="8"/>
                      <a:pt x="290" y="10"/>
                      <a:pt x="293" y="10"/>
                    </a:cubicBezTo>
                    <a:lnTo>
                      <a:pt x="1563" y="10"/>
                    </a:lnTo>
                  </a:path>
                </a:pathLst>
              </a:cu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6" name="Freeform 8"/>
              <p:cNvSpPr>
                <a:spLocks/>
              </p:cNvSpPr>
              <p:nvPr/>
            </p:nvSpPr>
            <p:spPr bwMode="auto">
              <a:xfrm>
                <a:off x="5772704" y="3186639"/>
                <a:ext cx="217383" cy="193142"/>
              </a:xfrm>
              <a:custGeom>
                <a:avLst/>
                <a:gdLst>
                  <a:gd name="T0" fmla="*/ 0 w 162"/>
                  <a:gd name="T1" fmla="*/ 0 h 162"/>
                  <a:gd name="T2" fmla="*/ 2147483647 w 162"/>
                  <a:gd name="T3" fmla="*/ 2147483647 h 162"/>
                  <a:gd name="T4" fmla="*/ 0 w 162"/>
                  <a:gd name="T5" fmla="*/ 2147483647 h 162"/>
                  <a:gd name="T6" fmla="*/ 0 w 162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2"/>
                  <a:gd name="T14" fmla="*/ 162 w 162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2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7" name="Line 9"/>
              <p:cNvSpPr>
                <a:spLocks noChangeShapeType="1"/>
              </p:cNvSpPr>
              <p:nvPr/>
            </p:nvSpPr>
            <p:spPr bwMode="auto">
              <a:xfrm>
                <a:off x="3715329" y="3279010"/>
                <a:ext cx="287254" cy="0"/>
              </a:xfrm>
              <a:prstGeom prst="line">
                <a:avLst/>
              </a:pr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8" name="Freeform 10"/>
              <p:cNvSpPr>
                <a:spLocks/>
              </p:cNvSpPr>
              <p:nvPr/>
            </p:nvSpPr>
            <p:spPr bwMode="auto">
              <a:xfrm>
                <a:off x="3979295" y="3186639"/>
                <a:ext cx="209617" cy="184747"/>
              </a:xfrm>
              <a:custGeom>
                <a:avLst/>
                <a:gdLst>
                  <a:gd name="T0" fmla="*/ 0 w 162"/>
                  <a:gd name="T1" fmla="*/ 0 h 162"/>
                  <a:gd name="T2" fmla="*/ 2147483647 w 162"/>
                  <a:gd name="T3" fmla="*/ 2147483647 h 162"/>
                  <a:gd name="T4" fmla="*/ 0 w 162"/>
                  <a:gd name="T5" fmla="*/ 2147483647 h 162"/>
                  <a:gd name="T6" fmla="*/ 0 w 162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2"/>
                  <a:gd name="T14" fmla="*/ 162 w 162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2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89" name="Freeform 11"/>
              <p:cNvSpPr>
                <a:spLocks/>
              </p:cNvSpPr>
              <p:nvPr/>
            </p:nvSpPr>
            <p:spPr bwMode="auto">
              <a:xfrm>
                <a:off x="2372209" y="3279010"/>
                <a:ext cx="194095" cy="0"/>
              </a:xfrm>
              <a:custGeom>
                <a:avLst/>
                <a:gdLst>
                  <a:gd name="T0" fmla="*/ 0 w 471"/>
                  <a:gd name="T1" fmla="*/ 2147483647 h 6"/>
                  <a:gd name="T2" fmla="*/ 2147483647 w 471"/>
                  <a:gd name="T3" fmla="*/ 2147483647 h 6"/>
                  <a:gd name="T4" fmla="*/ 2147483647 w 471"/>
                  <a:gd name="T5" fmla="*/ 2147483647 h 6"/>
                  <a:gd name="T6" fmla="*/ 2147483647 w 471"/>
                  <a:gd name="T7" fmla="*/ 2147483647 h 6"/>
                  <a:gd name="T8" fmla="*/ 2147483647 w 471"/>
                  <a:gd name="T9" fmla="*/ 0 h 6"/>
                  <a:gd name="T10" fmla="*/ 2147483647 w 471"/>
                  <a:gd name="T11" fmla="*/ 0 h 6"/>
                  <a:gd name="T12" fmla="*/ 2147483647 w 471"/>
                  <a:gd name="T13" fmla="*/ 0 h 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71"/>
                  <a:gd name="T22" fmla="*/ 0 h 6"/>
                  <a:gd name="T23" fmla="*/ 471 w 471"/>
                  <a:gd name="T24" fmla="*/ 6 h 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71" h="6">
                    <a:moveTo>
                      <a:pt x="0" y="6"/>
                    </a:moveTo>
                    <a:lnTo>
                      <a:pt x="285" y="6"/>
                    </a:lnTo>
                    <a:cubicBezTo>
                      <a:pt x="286" y="6"/>
                      <a:pt x="288" y="4"/>
                      <a:pt x="288" y="3"/>
                    </a:cubicBezTo>
                    <a:cubicBezTo>
                      <a:pt x="288" y="3"/>
                      <a:pt x="288" y="3"/>
                      <a:pt x="288" y="3"/>
                    </a:cubicBezTo>
                    <a:cubicBezTo>
                      <a:pt x="288" y="2"/>
                      <a:pt x="289" y="0"/>
                      <a:pt x="290" y="0"/>
                    </a:cubicBezTo>
                    <a:lnTo>
                      <a:pt x="471" y="0"/>
                    </a:lnTo>
                  </a:path>
                </a:pathLst>
              </a:cu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0" name="Freeform 12"/>
              <p:cNvSpPr>
                <a:spLocks/>
              </p:cNvSpPr>
              <p:nvPr/>
            </p:nvSpPr>
            <p:spPr bwMode="auto">
              <a:xfrm>
                <a:off x="2543010" y="3186639"/>
                <a:ext cx="209622" cy="184747"/>
              </a:xfrm>
              <a:custGeom>
                <a:avLst/>
                <a:gdLst>
                  <a:gd name="T0" fmla="*/ 0 w 162"/>
                  <a:gd name="T1" fmla="*/ 0 h 162"/>
                  <a:gd name="T2" fmla="*/ 2147483647 w 162"/>
                  <a:gd name="T3" fmla="*/ 2147483647 h 162"/>
                  <a:gd name="T4" fmla="*/ 0 w 162"/>
                  <a:gd name="T5" fmla="*/ 2147483647 h 162"/>
                  <a:gd name="T6" fmla="*/ 0 w 162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2"/>
                  <a:gd name="T14" fmla="*/ 162 w 162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2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1" name="Freeform 13"/>
              <p:cNvSpPr>
                <a:spLocks/>
              </p:cNvSpPr>
              <p:nvPr/>
            </p:nvSpPr>
            <p:spPr bwMode="auto">
              <a:xfrm>
                <a:off x="3870603" y="3950818"/>
                <a:ext cx="481349" cy="226738"/>
              </a:xfrm>
              <a:custGeom>
                <a:avLst/>
                <a:gdLst>
                  <a:gd name="T0" fmla="*/ 0 w 1152"/>
                  <a:gd name="T1" fmla="*/ 0 h 603"/>
                  <a:gd name="T2" fmla="*/ 2147483647 w 1152"/>
                  <a:gd name="T3" fmla="*/ 0 h 603"/>
                  <a:gd name="T4" fmla="*/ 2147483647 w 1152"/>
                  <a:gd name="T5" fmla="*/ 2147483647 h 603"/>
                  <a:gd name="T6" fmla="*/ 2147483647 w 1152"/>
                  <a:gd name="T7" fmla="*/ 2147483647 h 603"/>
                  <a:gd name="T8" fmla="*/ 2147483647 w 1152"/>
                  <a:gd name="T9" fmla="*/ 2147483647 h 6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52"/>
                  <a:gd name="T16" fmla="*/ 0 h 603"/>
                  <a:gd name="T17" fmla="*/ 1152 w 1152"/>
                  <a:gd name="T18" fmla="*/ 603 h 6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52" h="603">
                    <a:moveTo>
                      <a:pt x="0" y="0"/>
                    </a:moveTo>
                    <a:lnTo>
                      <a:pt x="1056" y="0"/>
                    </a:lnTo>
                    <a:cubicBezTo>
                      <a:pt x="1109" y="0"/>
                      <a:pt x="1152" y="43"/>
                      <a:pt x="1152" y="96"/>
                    </a:cubicBezTo>
                    <a:cubicBezTo>
                      <a:pt x="1152" y="96"/>
                      <a:pt x="1152" y="96"/>
                      <a:pt x="1152" y="96"/>
                    </a:cubicBezTo>
                    <a:lnTo>
                      <a:pt x="1152" y="603"/>
                    </a:lnTo>
                  </a:path>
                </a:pathLst>
              </a:cu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2" name="Freeform 14"/>
              <p:cNvSpPr>
                <a:spLocks/>
              </p:cNvSpPr>
              <p:nvPr/>
            </p:nvSpPr>
            <p:spPr bwMode="auto">
              <a:xfrm>
                <a:off x="4243260" y="4152360"/>
                <a:ext cx="217383" cy="193147"/>
              </a:xfrm>
              <a:custGeom>
                <a:avLst/>
                <a:gdLst>
                  <a:gd name="T0" fmla="*/ 2147483647 w 161"/>
                  <a:gd name="T1" fmla="*/ 0 h 162"/>
                  <a:gd name="T2" fmla="*/ 2147483647 w 161"/>
                  <a:gd name="T3" fmla="*/ 2147483647 h 162"/>
                  <a:gd name="T4" fmla="*/ 0 w 161"/>
                  <a:gd name="T5" fmla="*/ 0 h 162"/>
                  <a:gd name="T6" fmla="*/ 2147483647 w 161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1"/>
                  <a:gd name="T13" fmla="*/ 0 h 162"/>
                  <a:gd name="T14" fmla="*/ 161 w 161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1" h="162">
                    <a:moveTo>
                      <a:pt x="161" y="0"/>
                    </a:moveTo>
                    <a:lnTo>
                      <a:pt x="81" y="162"/>
                    </a:lnTo>
                    <a:lnTo>
                      <a:pt x="0" y="0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3" name="Line 15"/>
              <p:cNvSpPr>
                <a:spLocks noChangeShapeType="1"/>
              </p:cNvSpPr>
              <p:nvPr/>
            </p:nvSpPr>
            <p:spPr bwMode="auto">
              <a:xfrm>
                <a:off x="3397016" y="4622625"/>
                <a:ext cx="287259" cy="8400"/>
              </a:xfrm>
              <a:prstGeom prst="line">
                <a:avLst/>
              </a:pr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4" name="Freeform 16"/>
              <p:cNvSpPr>
                <a:spLocks/>
              </p:cNvSpPr>
              <p:nvPr/>
            </p:nvSpPr>
            <p:spPr bwMode="auto">
              <a:xfrm>
                <a:off x="3660981" y="4530254"/>
                <a:ext cx="209622" cy="193142"/>
              </a:xfrm>
              <a:custGeom>
                <a:avLst/>
                <a:gdLst>
                  <a:gd name="T0" fmla="*/ 0 w 162"/>
                  <a:gd name="T1" fmla="*/ 0 h 162"/>
                  <a:gd name="T2" fmla="*/ 2147483647 w 162"/>
                  <a:gd name="T3" fmla="*/ 2147483647 h 162"/>
                  <a:gd name="T4" fmla="*/ 0 w 162"/>
                  <a:gd name="T5" fmla="*/ 2147483647 h 162"/>
                  <a:gd name="T6" fmla="*/ 0 w 162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2"/>
                  <a:gd name="T14" fmla="*/ 162 w 162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2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5" name="Freeform 17"/>
              <p:cNvSpPr>
                <a:spLocks/>
              </p:cNvSpPr>
              <p:nvPr/>
            </p:nvSpPr>
            <p:spPr bwMode="auto">
              <a:xfrm>
                <a:off x="3870603" y="4345507"/>
                <a:ext cx="962697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6" name="Freeform 18"/>
              <p:cNvSpPr>
                <a:spLocks/>
              </p:cNvSpPr>
              <p:nvPr/>
            </p:nvSpPr>
            <p:spPr bwMode="auto">
              <a:xfrm>
                <a:off x="3870603" y="4345507"/>
                <a:ext cx="962697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99" name="Freeform 21"/>
              <p:cNvSpPr>
                <a:spLocks/>
              </p:cNvSpPr>
              <p:nvPr/>
            </p:nvSpPr>
            <p:spPr bwMode="auto">
              <a:xfrm>
                <a:off x="4188912" y="2993492"/>
                <a:ext cx="962697" cy="571037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0" name="Freeform 22"/>
              <p:cNvSpPr>
                <a:spLocks/>
              </p:cNvSpPr>
              <p:nvPr/>
            </p:nvSpPr>
            <p:spPr bwMode="auto">
              <a:xfrm>
                <a:off x="4188912" y="2993492"/>
                <a:ext cx="962697" cy="571037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3" name="Freeform 25"/>
              <p:cNvSpPr>
                <a:spLocks/>
              </p:cNvSpPr>
              <p:nvPr/>
            </p:nvSpPr>
            <p:spPr bwMode="auto">
              <a:xfrm>
                <a:off x="2434319" y="4345507"/>
                <a:ext cx="962697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solidFill>
                <a:srgbClr val="FF99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4" name="Freeform 26"/>
              <p:cNvSpPr>
                <a:spLocks/>
              </p:cNvSpPr>
              <p:nvPr/>
            </p:nvSpPr>
            <p:spPr bwMode="auto">
              <a:xfrm>
                <a:off x="2434319" y="4345507"/>
                <a:ext cx="962697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6" name="Freeform 28"/>
              <p:cNvSpPr>
                <a:spLocks/>
              </p:cNvSpPr>
              <p:nvPr/>
            </p:nvSpPr>
            <p:spPr bwMode="auto">
              <a:xfrm>
                <a:off x="2752632" y="2993492"/>
                <a:ext cx="962697" cy="571037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solidFill>
                <a:srgbClr val="FF99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7" name="Freeform 29"/>
              <p:cNvSpPr>
                <a:spLocks/>
              </p:cNvSpPr>
              <p:nvPr/>
            </p:nvSpPr>
            <p:spPr bwMode="auto">
              <a:xfrm>
                <a:off x="2752632" y="2993492"/>
                <a:ext cx="962697" cy="571037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09" name="Freeform 31"/>
              <p:cNvSpPr>
                <a:spLocks/>
              </p:cNvSpPr>
              <p:nvPr/>
            </p:nvSpPr>
            <p:spPr bwMode="auto">
              <a:xfrm>
                <a:off x="4390768" y="2296494"/>
                <a:ext cx="962697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2147483647 w 2304"/>
                  <a:gd name="T15" fmla="*/ 0 h 1536"/>
                  <a:gd name="T16" fmla="*/ 0 w 2304"/>
                  <a:gd name="T17" fmla="*/ 2147483647 h 1536"/>
                  <a:gd name="T18" fmla="*/ 0 w 2304"/>
                  <a:gd name="T19" fmla="*/ 2147483647 h 1536"/>
                  <a:gd name="T20" fmla="*/ 0 w 2304"/>
                  <a:gd name="T21" fmla="*/ 2147483647 h 1536"/>
                  <a:gd name="T22" fmla="*/ 2147483647 w 2304"/>
                  <a:gd name="T23" fmla="*/ 2147483647 h 1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04"/>
                  <a:gd name="T37" fmla="*/ 0 h 1536"/>
                  <a:gd name="T38" fmla="*/ 2304 w 2304"/>
                  <a:gd name="T39" fmla="*/ 1536 h 1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solidFill>
                <a:srgbClr val="FF99CC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0" name="Freeform 32"/>
              <p:cNvSpPr>
                <a:spLocks/>
              </p:cNvSpPr>
              <p:nvPr/>
            </p:nvSpPr>
            <p:spPr bwMode="auto">
              <a:xfrm>
                <a:off x="4390768" y="2296494"/>
                <a:ext cx="962697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2147483647 w 2304"/>
                  <a:gd name="T15" fmla="*/ 0 h 1536"/>
                  <a:gd name="T16" fmla="*/ 0 w 2304"/>
                  <a:gd name="T17" fmla="*/ 2147483647 h 1536"/>
                  <a:gd name="T18" fmla="*/ 0 w 2304"/>
                  <a:gd name="T19" fmla="*/ 2147483647 h 1536"/>
                  <a:gd name="T20" fmla="*/ 0 w 2304"/>
                  <a:gd name="T21" fmla="*/ 2147483647 h 1536"/>
                  <a:gd name="T22" fmla="*/ 2147483647 w 2304"/>
                  <a:gd name="T23" fmla="*/ 2147483647 h 1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04"/>
                  <a:gd name="T37" fmla="*/ 0 h 1536"/>
                  <a:gd name="T38" fmla="*/ 2304 w 2304"/>
                  <a:gd name="T39" fmla="*/ 1536 h 1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3" name="Freeform 35"/>
              <p:cNvSpPr>
                <a:spLocks/>
              </p:cNvSpPr>
              <p:nvPr/>
            </p:nvSpPr>
            <p:spPr bwMode="auto">
              <a:xfrm>
                <a:off x="2915667" y="3673700"/>
                <a:ext cx="954936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solidFill>
                <a:srgbClr val="FF99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4" name="Freeform 36"/>
              <p:cNvSpPr>
                <a:spLocks/>
              </p:cNvSpPr>
              <p:nvPr/>
            </p:nvSpPr>
            <p:spPr bwMode="auto">
              <a:xfrm>
                <a:off x="2915667" y="3673700"/>
                <a:ext cx="954936" cy="562636"/>
              </a:xfrm>
              <a:custGeom>
                <a:avLst/>
                <a:gdLst>
                  <a:gd name="T0" fmla="*/ 2147483647 w 2304"/>
                  <a:gd name="T1" fmla="*/ 2147483647 h 1536"/>
                  <a:gd name="T2" fmla="*/ 2147483647 w 2304"/>
                  <a:gd name="T3" fmla="*/ 2147483647 h 1536"/>
                  <a:gd name="T4" fmla="*/ 2147483647 w 2304"/>
                  <a:gd name="T5" fmla="*/ 2147483647 h 1536"/>
                  <a:gd name="T6" fmla="*/ 2147483647 w 2304"/>
                  <a:gd name="T7" fmla="*/ 2147483647 h 1536"/>
                  <a:gd name="T8" fmla="*/ 2147483647 w 2304"/>
                  <a:gd name="T9" fmla="*/ 2147483647 h 1536"/>
                  <a:gd name="T10" fmla="*/ 2147483647 w 2304"/>
                  <a:gd name="T11" fmla="*/ 0 h 1536"/>
                  <a:gd name="T12" fmla="*/ 2147483647 w 2304"/>
                  <a:gd name="T13" fmla="*/ 0 h 1536"/>
                  <a:gd name="T14" fmla="*/ 0 w 2304"/>
                  <a:gd name="T15" fmla="*/ 2147483647 h 1536"/>
                  <a:gd name="T16" fmla="*/ 0 w 2304"/>
                  <a:gd name="T17" fmla="*/ 2147483647 h 1536"/>
                  <a:gd name="T18" fmla="*/ 2147483647 w 2304"/>
                  <a:gd name="T19" fmla="*/ 2147483647 h 1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304"/>
                  <a:gd name="T31" fmla="*/ 0 h 1536"/>
                  <a:gd name="T32" fmla="*/ 2304 w 2304"/>
                  <a:gd name="T33" fmla="*/ 1536 h 1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304" h="1536">
                    <a:moveTo>
                      <a:pt x="96" y="1536"/>
                    </a:moveTo>
                    <a:lnTo>
                      <a:pt x="2208" y="1536"/>
                    </a:lnTo>
                    <a:cubicBezTo>
                      <a:pt x="2261" y="1536"/>
                      <a:pt x="2304" y="1493"/>
                      <a:pt x="2304" y="1440"/>
                    </a:cubicBezTo>
                    <a:cubicBezTo>
                      <a:pt x="2304" y="1440"/>
                      <a:pt x="2304" y="1440"/>
                      <a:pt x="2304" y="1440"/>
                    </a:cubicBezTo>
                    <a:lnTo>
                      <a:pt x="2304" y="96"/>
                    </a:lnTo>
                    <a:cubicBezTo>
                      <a:pt x="2304" y="43"/>
                      <a:pt x="2261" y="0"/>
                      <a:pt x="2208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440"/>
                    </a:lnTo>
                    <a:cubicBezTo>
                      <a:pt x="0" y="1493"/>
                      <a:pt x="43" y="1536"/>
                      <a:pt x="96" y="1536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6" name="Freeform 38"/>
              <p:cNvSpPr>
                <a:spLocks/>
              </p:cNvSpPr>
              <p:nvPr/>
            </p:nvSpPr>
            <p:spPr bwMode="auto">
              <a:xfrm>
                <a:off x="5353465" y="2582012"/>
                <a:ext cx="450294" cy="696998"/>
              </a:xfrm>
              <a:custGeom>
                <a:avLst/>
                <a:gdLst>
                  <a:gd name="T0" fmla="*/ 0 w 1083"/>
                  <a:gd name="T1" fmla="*/ 0 h 1905"/>
                  <a:gd name="T2" fmla="*/ 2147483647 w 1083"/>
                  <a:gd name="T3" fmla="*/ 0 h 1905"/>
                  <a:gd name="T4" fmla="*/ 2147483647 w 1083"/>
                  <a:gd name="T5" fmla="*/ 2147483647 h 1905"/>
                  <a:gd name="T6" fmla="*/ 2147483647 w 1083"/>
                  <a:gd name="T7" fmla="*/ 2147483647 h 1905"/>
                  <a:gd name="T8" fmla="*/ 2147483647 w 1083"/>
                  <a:gd name="T9" fmla="*/ 2147483647 h 1905"/>
                  <a:gd name="T10" fmla="*/ 2147483647 w 1083"/>
                  <a:gd name="T11" fmla="*/ 2147483647 h 1905"/>
                  <a:gd name="T12" fmla="*/ 2147483647 w 1083"/>
                  <a:gd name="T13" fmla="*/ 2147483647 h 190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83"/>
                  <a:gd name="T22" fmla="*/ 0 h 1905"/>
                  <a:gd name="T23" fmla="*/ 1083 w 1083"/>
                  <a:gd name="T24" fmla="*/ 1905 h 190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83" h="1905">
                    <a:moveTo>
                      <a:pt x="0" y="0"/>
                    </a:moveTo>
                    <a:lnTo>
                      <a:pt x="437" y="0"/>
                    </a:lnTo>
                    <a:cubicBezTo>
                      <a:pt x="490" y="0"/>
                      <a:pt x="533" y="43"/>
                      <a:pt x="533" y="96"/>
                    </a:cubicBezTo>
                    <a:cubicBezTo>
                      <a:pt x="533" y="96"/>
                      <a:pt x="533" y="96"/>
                      <a:pt x="533" y="96"/>
                    </a:cubicBezTo>
                    <a:lnTo>
                      <a:pt x="533" y="1809"/>
                    </a:lnTo>
                    <a:cubicBezTo>
                      <a:pt x="533" y="1862"/>
                      <a:pt x="576" y="1905"/>
                      <a:pt x="629" y="1905"/>
                    </a:cubicBezTo>
                    <a:lnTo>
                      <a:pt x="1083" y="1905"/>
                    </a:lnTo>
                  </a:path>
                </a:pathLst>
              </a:cu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7" name="Freeform 39"/>
              <p:cNvSpPr>
                <a:spLocks/>
              </p:cNvSpPr>
              <p:nvPr/>
            </p:nvSpPr>
            <p:spPr bwMode="auto">
              <a:xfrm>
                <a:off x="5772704" y="3186639"/>
                <a:ext cx="217383" cy="193142"/>
              </a:xfrm>
              <a:custGeom>
                <a:avLst/>
                <a:gdLst>
                  <a:gd name="T0" fmla="*/ 0 w 162"/>
                  <a:gd name="T1" fmla="*/ 0 h 162"/>
                  <a:gd name="T2" fmla="*/ 2147483647 w 162"/>
                  <a:gd name="T3" fmla="*/ 2147483647 h 162"/>
                  <a:gd name="T4" fmla="*/ 0 w 162"/>
                  <a:gd name="T5" fmla="*/ 2147483647 h 162"/>
                  <a:gd name="T6" fmla="*/ 0 w 162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2"/>
                  <a:gd name="T14" fmla="*/ 162 w 162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2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8" name="Freeform 40"/>
              <p:cNvSpPr>
                <a:spLocks/>
              </p:cNvSpPr>
              <p:nvPr/>
            </p:nvSpPr>
            <p:spPr bwMode="auto">
              <a:xfrm>
                <a:off x="904875" y="2917916"/>
                <a:ext cx="1467334" cy="730588"/>
              </a:xfrm>
              <a:custGeom>
                <a:avLst/>
                <a:gdLst>
                  <a:gd name="T0" fmla="*/ 2147483647 w 3526"/>
                  <a:gd name="T1" fmla="*/ 2147483647 h 1983"/>
                  <a:gd name="T2" fmla="*/ 2147483647 w 3526"/>
                  <a:gd name="T3" fmla="*/ 2147483647 h 1983"/>
                  <a:gd name="T4" fmla="*/ 2147483647 w 3526"/>
                  <a:gd name="T5" fmla="*/ 2147483647 h 1983"/>
                  <a:gd name="T6" fmla="*/ 2147483647 w 3526"/>
                  <a:gd name="T7" fmla="*/ 2147483647 h 1983"/>
                  <a:gd name="T8" fmla="*/ 2147483647 w 3526"/>
                  <a:gd name="T9" fmla="*/ 2147483647 h 1983"/>
                  <a:gd name="T10" fmla="*/ 2147483647 w 3526"/>
                  <a:gd name="T11" fmla="*/ 2147483647 h 1983"/>
                  <a:gd name="T12" fmla="*/ 2147483647 w 3526"/>
                  <a:gd name="T13" fmla="*/ 0 h 1983"/>
                  <a:gd name="T14" fmla="*/ 2147483647 w 3526"/>
                  <a:gd name="T15" fmla="*/ 0 h 1983"/>
                  <a:gd name="T16" fmla="*/ 2147483647 w 3526"/>
                  <a:gd name="T17" fmla="*/ 2147483647 h 1983"/>
                  <a:gd name="T18" fmla="*/ 2147483647 w 3526"/>
                  <a:gd name="T19" fmla="*/ 2147483647 h 1983"/>
                  <a:gd name="T20" fmla="*/ 2147483647 w 3526"/>
                  <a:gd name="T21" fmla="*/ 2147483647 h 1983"/>
                  <a:gd name="T22" fmla="*/ 2147483647 w 3526"/>
                  <a:gd name="T23" fmla="*/ 2147483647 h 1983"/>
                  <a:gd name="T24" fmla="*/ 2147483647 w 3526"/>
                  <a:gd name="T25" fmla="*/ 2147483647 h 19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6"/>
                  <a:gd name="T40" fmla="*/ 0 h 1983"/>
                  <a:gd name="T41" fmla="*/ 3526 w 3526"/>
                  <a:gd name="T42" fmla="*/ 1983 h 19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6" h="1983">
                    <a:moveTo>
                      <a:pt x="445" y="1983"/>
                    </a:moveTo>
                    <a:lnTo>
                      <a:pt x="3081" y="1983"/>
                    </a:lnTo>
                    <a:cubicBezTo>
                      <a:pt x="3121" y="1983"/>
                      <a:pt x="3156" y="1958"/>
                      <a:pt x="3170" y="1922"/>
                    </a:cubicBezTo>
                    <a:lnTo>
                      <a:pt x="3517" y="1026"/>
                    </a:lnTo>
                    <a:cubicBezTo>
                      <a:pt x="3526" y="1004"/>
                      <a:pt x="3526" y="979"/>
                      <a:pt x="3517" y="957"/>
                    </a:cubicBezTo>
                    <a:lnTo>
                      <a:pt x="3170" y="62"/>
                    </a:lnTo>
                    <a:cubicBezTo>
                      <a:pt x="3156" y="25"/>
                      <a:pt x="3121" y="0"/>
                      <a:pt x="3081" y="0"/>
                    </a:cubicBezTo>
                    <a:lnTo>
                      <a:pt x="445" y="0"/>
                    </a:lnTo>
                    <a:cubicBezTo>
                      <a:pt x="406" y="0"/>
                      <a:pt x="370" y="25"/>
                      <a:pt x="356" y="62"/>
                    </a:cubicBezTo>
                    <a:lnTo>
                      <a:pt x="9" y="957"/>
                    </a:lnTo>
                    <a:cubicBezTo>
                      <a:pt x="0" y="979"/>
                      <a:pt x="0" y="1004"/>
                      <a:pt x="9" y="1026"/>
                    </a:cubicBezTo>
                    <a:lnTo>
                      <a:pt x="356" y="1922"/>
                    </a:lnTo>
                    <a:cubicBezTo>
                      <a:pt x="370" y="1958"/>
                      <a:pt x="406" y="1983"/>
                      <a:pt x="445" y="1983"/>
                    </a:cubicBez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19" name="Freeform 41"/>
              <p:cNvSpPr>
                <a:spLocks/>
              </p:cNvSpPr>
              <p:nvPr/>
            </p:nvSpPr>
            <p:spPr bwMode="auto">
              <a:xfrm>
                <a:off x="904875" y="2917916"/>
                <a:ext cx="1467334" cy="730588"/>
              </a:xfrm>
              <a:custGeom>
                <a:avLst/>
                <a:gdLst>
                  <a:gd name="T0" fmla="*/ 2147483647 w 3526"/>
                  <a:gd name="T1" fmla="*/ 2147483647 h 1983"/>
                  <a:gd name="T2" fmla="*/ 2147483647 w 3526"/>
                  <a:gd name="T3" fmla="*/ 2147483647 h 1983"/>
                  <a:gd name="T4" fmla="*/ 2147483647 w 3526"/>
                  <a:gd name="T5" fmla="*/ 2147483647 h 1983"/>
                  <a:gd name="T6" fmla="*/ 2147483647 w 3526"/>
                  <a:gd name="T7" fmla="*/ 2147483647 h 1983"/>
                  <a:gd name="T8" fmla="*/ 2147483647 w 3526"/>
                  <a:gd name="T9" fmla="*/ 2147483647 h 1983"/>
                  <a:gd name="T10" fmla="*/ 2147483647 w 3526"/>
                  <a:gd name="T11" fmla="*/ 2147483647 h 1983"/>
                  <a:gd name="T12" fmla="*/ 2147483647 w 3526"/>
                  <a:gd name="T13" fmla="*/ 0 h 1983"/>
                  <a:gd name="T14" fmla="*/ 2147483647 w 3526"/>
                  <a:gd name="T15" fmla="*/ 0 h 1983"/>
                  <a:gd name="T16" fmla="*/ 2147483647 w 3526"/>
                  <a:gd name="T17" fmla="*/ 2147483647 h 1983"/>
                  <a:gd name="T18" fmla="*/ 2147483647 w 3526"/>
                  <a:gd name="T19" fmla="*/ 2147483647 h 1983"/>
                  <a:gd name="T20" fmla="*/ 2147483647 w 3526"/>
                  <a:gd name="T21" fmla="*/ 2147483647 h 1983"/>
                  <a:gd name="T22" fmla="*/ 2147483647 w 3526"/>
                  <a:gd name="T23" fmla="*/ 2147483647 h 1983"/>
                  <a:gd name="T24" fmla="*/ 2147483647 w 3526"/>
                  <a:gd name="T25" fmla="*/ 2147483647 h 19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526"/>
                  <a:gd name="T40" fmla="*/ 0 h 1983"/>
                  <a:gd name="T41" fmla="*/ 3526 w 3526"/>
                  <a:gd name="T42" fmla="*/ 1983 h 19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526" h="1983">
                    <a:moveTo>
                      <a:pt x="445" y="1983"/>
                    </a:moveTo>
                    <a:lnTo>
                      <a:pt x="3081" y="1983"/>
                    </a:lnTo>
                    <a:cubicBezTo>
                      <a:pt x="3121" y="1983"/>
                      <a:pt x="3156" y="1958"/>
                      <a:pt x="3170" y="1922"/>
                    </a:cubicBezTo>
                    <a:lnTo>
                      <a:pt x="3517" y="1026"/>
                    </a:lnTo>
                    <a:cubicBezTo>
                      <a:pt x="3526" y="1004"/>
                      <a:pt x="3526" y="979"/>
                      <a:pt x="3517" y="957"/>
                    </a:cubicBezTo>
                    <a:lnTo>
                      <a:pt x="3170" y="62"/>
                    </a:lnTo>
                    <a:cubicBezTo>
                      <a:pt x="3156" y="25"/>
                      <a:pt x="3121" y="0"/>
                      <a:pt x="3081" y="0"/>
                    </a:cubicBezTo>
                    <a:lnTo>
                      <a:pt x="445" y="0"/>
                    </a:lnTo>
                    <a:cubicBezTo>
                      <a:pt x="406" y="0"/>
                      <a:pt x="370" y="25"/>
                      <a:pt x="356" y="62"/>
                    </a:cubicBezTo>
                    <a:lnTo>
                      <a:pt x="9" y="957"/>
                    </a:lnTo>
                    <a:cubicBezTo>
                      <a:pt x="0" y="979"/>
                      <a:pt x="0" y="1004"/>
                      <a:pt x="9" y="1026"/>
                    </a:cubicBezTo>
                    <a:lnTo>
                      <a:pt x="356" y="1922"/>
                    </a:lnTo>
                    <a:cubicBezTo>
                      <a:pt x="370" y="1958"/>
                      <a:pt x="406" y="1983"/>
                      <a:pt x="445" y="1983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1" name="Freeform 43"/>
              <p:cNvSpPr>
                <a:spLocks/>
              </p:cNvSpPr>
              <p:nvPr/>
            </p:nvSpPr>
            <p:spPr bwMode="auto">
              <a:xfrm>
                <a:off x="5990087" y="2842335"/>
                <a:ext cx="1117971" cy="881750"/>
              </a:xfrm>
              <a:custGeom>
                <a:avLst/>
                <a:gdLst>
                  <a:gd name="T0" fmla="*/ 2147483647 w 2688"/>
                  <a:gd name="T1" fmla="*/ 2147483647 h 2389"/>
                  <a:gd name="T2" fmla="*/ 2147483647 w 2688"/>
                  <a:gd name="T3" fmla="*/ 2147483647 h 2389"/>
                  <a:gd name="T4" fmla="*/ 2147483647 w 2688"/>
                  <a:gd name="T5" fmla="*/ 2147483647 h 2389"/>
                  <a:gd name="T6" fmla="*/ 2147483647 w 2688"/>
                  <a:gd name="T7" fmla="*/ 2147483647 h 2389"/>
                  <a:gd name="T8" fmla="*/ 2147483647 w 2688"/>
                  <a:gd name="T9" fmla="*/ 2147483647 h 2389"/>
                  <a:gd name="T10" fmla="*/ 2147483647 w 2688"/>
                  <a:gd name="T11" fmla="*/ 2147483647 h 2389"/>
                  <a:gd name="T12" fmla="*/ 2147483647 w 2688"/>
                  <a:gd name="T13" fmla="*/ 0 h 2389"/>
                  <a:gd name="T14" fmla="*/ 2147483647 w 2688"/>
                  <a:gd name="T15" fmla="*/ 0 h 2389"/>
                  <a:gd name="T16" fmla="*/ 0 w 2688"/>
                  <a:gd name="T17" fmla="*/ 2147483647 h 2389"/>
                  <a:gd name="T18" fmla="*/ 0 w 2688"/>
                  <a:gd name="T19" fmla="*/ 2147483647 h 2389"/>
                  <a:gd name="T20" fmla="*/ 0 w 2688"/>
                  <a:gd name="T21" fmla="*/ 2147483647 h 2389"/>
                  <a:gd name="T22" fmla="*/ 2147483647 w 2688"/>
                  <a:gd name="T23" fmla="*/ 2147483647 h 23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88"/>
                  <a:gd name="T37" fmla="*/ 0 h 2389"/>
                  <a:gd name="T38" fmla="*/ 2688 w 2688"/>
                  <a:gd name="T39" fmla="*/ 2389 h 23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88" h="2389">
                    <a:moveTo>
                      <a:pt x="480" y="2389"/>
                    </a:moveTo>
                    <a:lnTo>
                      <a:pt x="2208" y="2389"/>
                    </a:lnTo>
                    <a:cubicBezTo>
                      <a:pt x="2473" y="2389"/>
                      <a:pt x="2688" y="2174"/>
                      <a:pt x="2688" y="1909"/>
                    </a:cubicBezTo>
                    <a:cubicBezTo>
                      <a:pt x="2688" y="1909"/>
                      <a:pt x="2688" y="1909"/>
                      <a:pt x="2688" y="1909"/>
                    </a:cubicBezTo>
                    <a:lnTo>
                      <a:pt x="2688" y="480"/>
                    </a:lnTo>
                    <a:cubicBezTo>
                      <a:pt x="2688" y="215"/>
                      <a:pt x="2473" y="0"/>
                      <a:pt x="2208" y="0"/>
                    </a:cubicBezTo>
                    <a:lnTo>
                      <a:pt x="480" y="0"/>
                    </a:lnTo>
                    <a:cubicBezTo>
                      <a:pt x="215" y="0"/>
                      <a:pt x="0" y="215"/>
                      <a:pt x="0" y="480"/>
                    </a:cubicBezTo>
                    <a:lnTo>
                      <a:pt x="0" y="1909"/>
                    </a:lnTo>
                    <a:cubicBezTo>
                      <a:pt x="0" y="2174"/>
                      <a:pt x="215" y="2389"/>
                      <a:pt x="480" y="2389"/>
                    </a:cubicBezTo>
                    <a:close/>
                  </a:path>
                </a:pathLst>
              </a:custGeom>
              <a:solidFill>
                <a:srgbClr val="CCFFCC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2" name="Freeform 44"/>
              <p:cNvSpPr>
                <a:spLocks/>
              </p:cNvSpPr>
              <p:nvPr/>
            </p:nvSpPr>
            <p:spPr bwMode="auto">
              <a:xfrm>
                <a:off x="5990087" y="2842335"/>
                <a:ext cx="1117971" cy="881750"/>
              </a:xfrm>
              <a:custGeom>
                <a:avLst/>
                <a:gdLst>
                  <a:gd name="T0" fmla="*/ 2147483647 w 2688"/>
                  <a:gd name="T1" fmla="*/ 2147483647 h 2389"/>
                  <a:gd name="T2" fmla="*/ 2147483647 w 2688"/>
                  <a:gd name="T3" fmla="*/ 2147483647 h 2389"/>
                  <a:gd name="T4" fmla="*/ 2147483647 w 2688"/>
                  <a:gd name="T5" fmla="*/ 2147483647 h 2389"/>
                  <a:gd name="T6" fmla="*/ 2147483647 w 2688"/>
                  <a:gd name="T7" fmla="*/ 2147483647 h 2389"/>
                  <a:gd name="T8" fmla="*/ 2147483647 w 2688"/>
                  <a:gd name="T9" fmla="*/ 2147483647 h 2389"/>
                  <a:gd name="T10" fmla="*/ 2147483647 w 2688"/>
                  <a:gd name="T11" fmla="*/ 2147483647 h 2389"/>
                  <a:gd name="T12" fmla="*/ 2147483647 w 2688"/>
                  <a:gd name="T13" fmla="*/ 0 h 2389"/>
                  <a:gd name="T14" fmla="*/ 2147483647 w 2688"/>
                  <a:gd name="T15" fmla="*/ 0 h 2389"/>
                  <a:gd name="T16" fmla="*/ 0 w 2688"/>
                  <a:gd name="T17" fmla="*/ 2147483647 h 2389"/>
                  <a:gd name="T18" fmla="*/ 0 w 2688"/>
                  <a:gd name="T19" fmla="*/ 2147483647 h 2389"/>
                  <a:gd name="T20" fmla="*/ 0 w 2688"/>
                  <a:gd name="T21" fmla="*/ 2147483647 h 2389"/>
                  <a:gd name="T22" fmla="*/ 2147483647 w 2688"/>
                  <a:gd name="T23" fmla="*/ 2147483647 h 238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688"/>
                  <a:gd name="T37" fmla="*/ 0 h 2389"/>
                  <a:gd name="T38" fmla="*/ 2688 w 2688"/>
                  <a:gd name="T39" fmla="*/ 2389 h 238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688" h="2389">
                    <a:moveTo>
                      <a:pt x="480" y="2389"/>
                    </a:moveTo>
                    <a:lnTo>
                      <a:pt x="2208" y="2389"/>
                    </a:lnTo>
                    <a:cubicBezTo>
                      <a:pt x="2473" y="2389"/>
                      <a:pt x="2688" y="2174"/>
                      <a:pt x="2688" y="1909"/>
                    </a:cubicBezTo>
                    <a:cubicBezTo>
                      <a:pt x="2688" y="1909"/>
                      <a:pt x="2688" y="1909"/>
                      <a:pt x="2688" y="1909"/>
                    </a:cubicBezTo>
                    <a:lnTo>
                      <a:pt x="2688" y="480"/>
                    </a:lnTo>
                    <a:cubicBezTo>
                      <a:pt x="2688" y="215"/>
                      <a:pt x="2473" y="0"/>
                      <a:pt x="2208" y="0"/>
                    </a:cubicBezTo>
                    <a:lnTo>
                      <a:pt x="480" y="0"/>
                    </a:lnTo>
                    <a:cubicBezTo>
                      <a:pt x="215" y="0"/>
                      <a:pt x="0" y="215"/>
                      <a:pt x="0" y="480"/>
                    </a:cubicBezTo>
                    <a:lnTo>
                      <a:pt x="0" y="1909"/>
                    </a:lnTo>
                    <a:cubicBezTo>
                      <a:pt x="0" y="2174"/>
                      <a:pt x="215" y="2389"/>
                      <a:pt x="480" y="238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5" name="Freeform 47"/>
              <p:cNvSpPr>
                <a:spLocks/>
              </p:cNvSpPr>
              <p:nvPr/>
            </p:nvSpPr>
            <p:spPr bwMode="auto">
              <a:xfrm>
                <a:off x="5990087" y="4185950"/>
                <a:ext cx="1117971" cy="881750"/>
              </a:xfrm>
              <a:custGeom>
                <a:avLst/>
                <a:gdLst>
                  <a:gd name="T0" fmla="*/ 2147483647 w 2688"/>
                  <a:gd name="T1" fmla="*/ 2147483647 h 2389"/>
                  <a:gd name="T2" fmla="*/ 2147483647 w 2688"/>
                  <a:gd name="T3" fmla="*/ 2147483647 h 2389"/>
                  <a:gd name="T4" fmla="*/ 2147483647 w 2688"/>
                  <a:gd name="T5" fmla="*/ 2147483647 h 2389"/>
                  <a:gd name="T6" fmla="*/ 2147483647 w 2688"/>
                  <a:gd name="T7" fmla="*/ 2147483647 h 2389"/>
                  <a:gd name="T8" fmla="*/ 2147483647 w 2688"/>
                  <a:gd name="T9" fmla="*/ 2147483647 h 2389"/>
                  <a:gd name="T10" fmla="*/ 2147483647 w 2688"/>
                  <a:gd name="T11" fmla="*/ 0 h 2389"/>
                  <a:gd name="T12" fmla="*/ 2147483647 w 2688"/>
                  <a:gd name="T13" fmla="*/ 0 h 2389"/>
                  <a:gd name="T14" fmla="*/ 0 w 2688"/>
                  <a:gd name="T15" fmla="*/ 2147483647 h 2389"/>
                  <a:gd name="T16" fmla="*/ 0 w 2688"/>
                  <a:gd name="T17" fmla="*/ 2147483647 h 2389"/>
                  <a:gd name="T18" fmla="*/ 2147483647 w 2688"/>
                  <a:gd name="T19" fmla="*/ 2147483647 h 23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88"/>
                  <a:gd name="T31" fmla="*/ 0 h 2389"/>
                  <a:gd name="T32" fmla="*/ 2688 w 2688"/>
                  <a:gd name="T33" fmla="*/ 2389 h 23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88" h="2389">
                    <a:moveTo>
                      <a:pt x="480" y="2389"/>
                    </a:moveTo>
                    <a:lnTo>
                      <a:pt x="2208" y="2389"/>
                    </a:lnTo>
                    <a:cubicBezTo>
                      <a:pt x="2473" y="2389"/>
                      <a:pt x="2688" y="2174"/>
                      <a:pt x="2688" y="1909"/>
                    </a:cubicBezTo>
                    <a:cubicBezTo>
                      <a:pt x="2688" y="1909"/>
                      <a:pt x="2688" y="1909"/>
                      <a:pt x="2688" y="1909"/>
                    </a:cubicBezTo>
                    <a:lnTo>
                      <a:pt x="2688" y="480"/>
                    </a:lnTo>
                    <a:cubicBezTo>
                      <a:pt x="2688" y="215"/>
                      <a:pt x="2473" y="0"/>
                      <a:pt x="2208" y="0"/>
                    </a:cubicBezTo>
                    <a:lnTo>
                      <a:pt x="480" y="0"/>
                    </a:lnTo>
                    <a:cubicBezTo>
                      <a:pt x="215" y="0"/>
                      <a:pt x="0" y="215"/>
                      <a:pt x="0" y="480"/>
                    </a:cubicBezTo>
                    <a:lnTo>
                      <a:pt x="0" y="1909"/>
                    </a:lnTo>
                    <a:cubicBezTo>
                      <a:pt x="0" y="2174"/>
                      <a:pt x="215" y="2389"/>
                      <a:pt x="480" y="2389"/>
                    </a:cubicBezTo>
                    <a:close/>
                  </a:path>
                </a:pathLst>
              </a:custGeom>
              <a:solidFill>
                <a:srgbClr val="CCFFCC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6" name="Freeform 48"/>
              <p:cNvSpPr>
                <a:spLocks/>
              </p:cNvSpPr>
              <p:nvPr/>
            </p:nvSpPr>
            <p:spPr bwMode="auto">
              <a:xfrm>
                <a:off x="5990087" y="4185950"/>
                <a:ext cx="1117971" cy="881750"/>
              </a:xfrm>
              <a:custGeom>
                <a:avLst/>
                <a:gdLst>
                  <a:gd name="T0" fmla="*/ 2147483647 w 2688"/>
                  <a:gd name="T1" fmla="*/ 2147483647 h 2389"/>
                  <a:gd name="T2" fmla="*/ 2147483647 w 2688"/>
                  <a:gd name="T3" fmla="*/ 2147483647 h 2389"/>
                  <a:gd name="T4" fmla="*/ 2147483647 w 2688"/>
                  <a:gd name="T5" fmla="*/ 2147483647 h 2389"/>
                  <a:gd name="T6" fmla="*/ 2147483647 w 2688"/>
                  <a:gd name="T7" fmla="*/ 2147483647 h 2389"/>
                  <a:gd name="T8" fmla="*/ 2147483647 w 2688"/>
                  <a:gd name="T9" fmla="*/ 2147483647 h 2389"/>
                  <a:gd name="T10" fmla="*/ 2147483647 w 2688"/>
                  <a:gd name="T11" fmla="*/ 0 h 2389"/>
                  <a:gd name="T12" fmla="*/ 2147483647 w 2688"/>
                  <a:gd name="T13" fmla="*/ 0 h 2389"/>
                  <a:gd name="T14" fmla="*/ 0 w 2688"/>
                  <a:gd name="T15" fmla="*/ 2147483647 h 2389"/>
                  <a:gd name="T16" fmla="*/ 0 w 2688"/>
                  <a:gd name="T17" fmla="*/ 2147483647 h 2389"/>
                  <a:gd name="T18" fmla="*/ 2147483647 w 2688"/>
                  <a:gd name="T19" fmla="*/ 2147483647 h 238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88"/>
                  <a:gd name="T31" fmla="*/ 0 h 2389"/>
                  <a:gd name="T32" fmla="*/ 2688 w 2688"/>
                  <a:gd name="T33" fmla="*/ 2389 h 238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88" h="2389">
                    <a:moveTo>
                      <a:pt x="480" y="2389"/>
                    </a:moveTo>
                    <a:lnTo>
                      <a:pt x="2208" y="2389"/>
                    </a:lnTo>
                    <a:cubicBezTo>
                      <a:pt x="2473" y="2389"/>
                      <a:pt x="2688" y="2174"/>
                      <a:pt x="2688" y="1909"/>
                    </a:cubicBezTo>
                    <a:cubicBezTo>
                      <a:pt x="2688" y="1909"/>
                      <a:pt x="2688" y="1909"/>
                      <a:pt x="2688" y="1909"/>
                    </a:cubicBezTo>
                    <a:lnTo>
                      <a:pt x="2688" y="480"/>
                    </a:lnTo>
                    <a:cubicBezTo>
                      <a:pt x="2688" y="215"/>
                      <a:pt x="2473" y="0"/>
                      <a:pt x="2208" y="0"/>
                    </a:cubicBezTo>
                    <a:lnTo>
                      <a:pt x="480" y="0"/>
                    </a:lnTo>
                    <a:cubicBezTo>
                      <a:pt x="215" y="0"/>
                      <a:pt x="0" y="215"/>
                      <a:pt x="0" y="480"/>
                    </a:cubicBezTo>
                    <a:lnTo>
                      <a:pt x="0" y="1909"/>
                    </a:lnTo>
                    <a:cubicBezTo>
                      <a:pt x="0" y="2174"/>
                      <a:pt x="215" y="2389"/>
                      <a:pt x="480" y="2389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8" name="Line 50"/>
              <p:cNvSpPr>
                <a:spLocks noChangeShapeType="1"/>
              </p:cNvSpPr>
              <p:nvPr/>
            </p:nvSpPr>
            <p:spPr bwMode="auto">
              <a:xfrm>
                <a:off x="4833300" y="4622625"/>
                <a:ext cx="962697" cy="8400"/>
              </a:xfrm>
              <a:prstGeom prst="line">
                <a:avLst/>
              </a:pr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29" name="Freeform 51"/>
              <p:cNvSpPr>
                <a:spLocks/>
              </p:cNvSpPr>
              <p:nvPr/>
            </p:nvSpPr>
            <p:spPr bwMode="auto">
              <a:xfrm>
                <a:off x="5772704" y="4530254"/>
                <a:ext cx="217383" cy="193142"/>
              </a:xfrm>
              <a:custGeom>
                <a:avLst/>
                <a:gdLst>
                  <a:gd name="T0" fmla="*/ 0 w 162"/>
                  <a:gd name="T1" fmla="*/ 0 h 161"/>
                  <a:gd name="T2" fmla="*/ 2147483647 w 162"/>
                  <a:gd name="T3" fmla="*/ 2147483647 h 161"/>
                  <a:gd name="T4" fmla="*/ 0 w 162"/>
                  <a:gd name="T5" fmla="*/ 2147483647 h 161"/>
                  <a:gd name="T6" fmla="*/ 0 w 162"/>
                  <a:gd name="T7" fmla="*/ 0 h 16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1"/>
                  <a:gd name="T14" fmla="*/ 162 w 162"/>
                  <a:gd name="T15" fmla="*/ 161 h 16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1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0" name="Freeform 52"/>
              <p:cNvSpPr>
                <a:spLocks/>
              </p:cNvSpPr>
              <p:nvPr/>
            </p:nvSpPr>
            <p:spPr bwMode="auto">
              <a:xfrm>
                <a:off x="4670260" y="3564528"/>
                <a:ext cx="1125737" cy="1066497"/>
              </a:xfrm>
              <a:custGeom>
                <a:avLst/>
                <a:gdLst>
                  <a:gd name="T0" fmla="*/ 0 w 2711"/>
                  <a:gd name="T1" fmla="*/ 0 h 2895"/>
                  <a:gd name="T2" fmla="*/ 0 w 2711"/>
                  <a:gd name="T3" fmla="*/ 2147483647 h 2895"/>
                  <a:gd name="T4" fmla="*/ 2147483647 w 2711"/>
                  <a:gd name="T5" fmla="*/ 2147483647 h 2895"/>
                  <a:gd name="T6" fmla="*/ 2147483647 w 2711"/>
                  <a:gd name="T7" fmla="*/ 2147483647 h 2895"/>
                  <a:gd name="T8" fmla="*/ 2147483647 w 2711"/>
                  <a:gd name="T9" fmla="*/ 2147483647 h 2895"/>
                  <a:gd name="T10" fmla="*/ 2147483647 w 2711"/>
                  <a:gd name="T11" fmla="*/ 2147483647 h 2895"/>
                  <a:gd name="T12" fmla="*/ 2147483647 w 2711"/>
                  <a:gd name="T13" fmla="*/ 2147483647 h 2895"/>
                  <a:gd name="T14" fmla="*/ 2147483647 w 2711"/>
                  <a:gd name="T15" fmla="*/ 2147483647 h 2895"/>
                  <a:gd name="T16" fmla="*/ 2147483647 w 2711"/>
                  <a:gd name="T17" fmla="*/ 2147483647 h 289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11"/>
                  <a:gd name="T28" fmla="*/ 0 h 2895"/>
                  <a:gd name="T29" fmla="*/ 2711 w 2711"/>
                  <a:gd name="T30" fmla="*/ 2895 h 289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11" h="2895">
                    <a:moveTo>
                      <a:pt x="0" y="0"/>
                    </a:moveTo>
                    <a:lnTo>
                      <a:pt x="0" y="563"/>
                    </a:lnTo>
                    <a:cubicBezTo>
                      <a:pt x="0" y="616"/>
                      <a:pt x="43" y="659"/>
                      <a:pt x="96" y="659"/>
                    </a:cubicBezTo>
                    <a:lnTo>
                      <a:pt x="1340" y="659"/>
                    </a:lnTo>
                    <a:cubicBezTo>
                      <a:pt x="1393" y="659"/>
                      <a:pt x="1436" y="702"/>
                      <a:pt x="1436" y="755"/>
                    </a:cubicBezTo>
                    <a:cubicBezTo>
                      <a:pt x="1436" y="755"/>
                      <a:pt x="1436" y="755"/>
                      <a:pt x="1436" y="755"/>
                    </a:cubicBezTo>
                    <a:lnTo>
                      <a:pt x="1436" y="2799"/>
                    </a:lnTo>
                    <a:cubicBezTo>
                      <a:pt x="1436" y="2852"/>
                      <a:pt x="1479" y="2895"/>
                      <a:pt x="1532" y="2895"/>
                    </a:cubicBezTo>
                    <a:lnTo>
                      <a:pt x="2711" y="2895"/>
                    </a:lnTo>
                  </a:path>
                </a:pathLst>
              </a:custGeom>
              <a:noFill/>
              <a:ln w="33338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1" name="Freeform 53"/>
              <p:cNvSpPr>
                <a:spLocks/>
              </p:cNvSpPr>
              <p:nvPr/>
            </p:nvSpPr>
            <p:spPr bwMode="auto">
              <a:xfrm>
                <a:off x="5772704" y="4530254"/>
                <a:ext cx="217383" cy="193142"/>
              </a:xfrm>
              <a:custGeom>
                <a:avLst/>
                <a:gdLst>
                  <a:gd name="T0" fmla="*/ 0 w 162"/>
                  <a:gd name="T1" fmla="*/ 0 h 162"/>
                  <a:gd name="T2" fmla="*/ 2147483647 w 162"/>
                  <a:gd name="T3" fmla="*/ 2147483647 h 162"/>
                  <a:gd name="T4" fmla="*/ 0 w 162"/>
                  <a:gd name="T5" fmla="*/ 2147483647 h 162"/>
                  <a:gd name="T6" fmla="*/ 0 w 162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2"/>
                  <a:gd name="T13" fmla="*/ 0 h 162"/>
                  <a:gd name="T14" fmla="*/ 162 w 162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2" h="162">
                    <a:moveTo>
                      <a:pt x="0" y="0"/>
                    </a:moveTo>
                    <a:lnTo>
                      <a:pt x="162" y="81"/>
                    </a:lnTo>
                    <a:lnTo>
                      <a:pt x="0" y="16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2" name="Freeform 55"/>
              <p:cNvSpPr>
                <a:spLocks/>
              </p:cNvSpPr>
              <p:nvPr/>
            </p:nvSpPr>
            <p:spPr bwMode="auto">
              <a:xfrm>
                <a:off x="3505707" y="5638737"/>
                <a:ext cx="1467339" cy="747383"/>
              </a:xfrm>
              <a:custGeom>
                <a:avLst/>
                <a:gdLst>
                  <a:gd name="T0" fmla="*/ 2147483647 w 3526"/>
                  <a:gd name="T1" fmla="*/ 2147483647 h 1982"/>
                  <a:gd name="T2" fmla="*/ 2147483647 w 3526"/>
                  <a:gd name="T3" fmla="*/ 2147483647 h 1982"/>
                  <a:gd name="T4" fmla="*/ 2147483647 w 3526"/>
                  <a:gd name="T5" fmla="*/ 2147483647 h 1982"/>
                  <a:gd name="T6" fmla="*/ 2147483647 w 3526"/>
                  <a:gd name="T7" fmla="*/ 2147483647 h 1982"/>
                  <a:gd name="T8" fmla="*/ 2147483647 w 3526"/>
                  <a:gd name="T9" fmla="*/ 2147483647 h 1982"/>
                  <a:gd name="T10" fmla="*/ 2147483647 w 3526"/>
                  <a:gd name="T11" fmla="*/ 2147483647 h 1982"/>
                  <a:gd name="T12" fmla="*/ 2147483647 w 3526"/>
                  <a:gd name="T13" fmla="*/ 2147483647 h 1982"/>
                  <a:gd name="T14" fmla="*/ 2147483647 w 3526"/>
                  <a:gd name="T15" fmla="*/ 0 h 1982"/>
                  <a:gd name="T16" fmla="*/ 2147483647 w 3526"/>
                  <a:gd name="T17" fmla="*/ 0 h 1982"/>
                  <a:gd name="T18" fmla="*/ 2147483647 w 3526"/>
                  <a:gd name="T19" fmla="*/ 2147483647 h 1982"/>
                  <a:gd name="T20" fmla="*/ 2147483647 w 3526"/>
                  <a:gd name="T21" fmla="*/ 2147483647 h 1982"/>
                  <a:gd name="T22" fmla="*/ 2147483647 w 3526"/>
                  <a:gd name="T23" fmla="*/ 2147483647 h 1982"/>
                  <a:gd name="T24" fmla="*/ 2147483647 w 3526"/>
                  <a:gd name="T25" fmla="*/ 2147483647 h 1982"/>
                  <a:gd name="T26" fmla="*/ 2147483647 w 3526"/>
                  <a:gd name="T27" fmla="*/ 2147483647 h 1982"/>
                  <a:gd name="T28" fmla="*/ 2147483647 w 3526"/>
                  <a:gd name="T29" fmla="*/ 2147483647 h 19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26"/>
                  <a:gd name="T46" fmla="*/ 0 h 1982"/>
                  <a:gd name="T47" fmla="*/ 3526 w 3526"/>
                  <a:gd name="T48" fmla="*/ 1982 h 198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26" h="1982">
                    <a:moveTo>
                      <a:pt x="445" y="1982"/>
                    </a:moveTo>
                    <a:lnTo>
                      <a:pt x="3081" y="1982"/>
                    </a:lnTo>
                    <a:cubicBezTo>
                      <a:pt x="3121" y="1982"/>
                      <a:pt x="3156" y="1958"/>
                      <a:pt x="3170" y="1921"/>
                    </a:cubicBezTo>
                    <a:lnTo>
                      <a:pt x="3517" y="1026"/>
                    </a:lnTo>
                    <a:cubicBezTo>
                      <a:pt x="3526" y="1003"/>
                      <a:pt x="3526" y="979"/>
                      <a:pt x="3517" y="956"/>
                    </a:cubicBezTo>
                    <a:lnTo>
                      <a:pt x="3170" y="61"/>
                    </a:lnTo>
                    <a:cubicBezTo>
                      <a:pt x="3156" y="24"/>
                      <a:pt x="3121" y="0"/>
                      <a:pt x="3081" y="0"/>
                    </a:cubicBezTo>
                    <a:lnTo>
                      <a:pt x="445" y="0"/>
                    </a:lnTo>
                    <a:cubicBezTo>
                      <a:pt x="406" y="0"/>
                      <a:pt x="370" y="24"/>
                      <a:pt x="356" y="61"/>
                    </a:cubicBezTo>
                    <a:lnTo>
                      <a:pt x="9" y="956"/>
                    </a:lnTo>
                    <a:cubicBezTo>
                      <a:pt x="0" y="979"/>
                      <a:pt x="0" y="1003"/>
                      <a:pt x="9" y="1026"/>
                    </a:cubicBezTo>
                    <a:lnTo>
                      <a:pt x="356" y="1921"/>
                    </a:lnTo>
                    <a:cubicBezTo>
                      <a:pt x="370" y="1958"/>
                      <a:pt x="406" y="1982"/>
                      <a:pt x="445" y="1982"/>
                    </a:cubicBez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3" name="Freeform 56"/>
              <p:cNvSpPr>
                <a:spLocks/>
              </p:cNvSpPr>
              <p:nvPr/>
            </p:nvSpPr>
            <p:spPr bwMode="auto">
              <a:xfrm>
                <a:off x="3505707" y="5655532"/>
                <a:ext cx="1467339" cy="730588"/>
              </a:xfrm>
              <a:custGeom>
                <a:avLst/>
                <a:gdLst>
                  <a:gd name="T0" fmla="*/ 2147483647 w 3526"/>
                  <a:gd name="T1" fmla="*/ 2147483647 h 1982"/>
                  <a:gd name="T2" fmla="*/ 2147483647 w 3526"/>
                  <a:gd name="T3" fmla="*/ 2147483647 h 1982"/>
                  <a:gd name="T4" fmla="*/ 2147483647 w 3526"/>
                  <a:gd name="T5" fmla="*/ 2147483647 h 1982"/>
                  <a:gd name="T6" fmla="*/ 2147483647 w 3526"/>
                  <a:gd name="T7" fmla="*/ 2147483647 h 1982"/>
                  <a:gd name="T8" fmla="*/ 2147483647 w 3526"/>
                  <a:gd name="T9" fmla="*/ 2147483647 h 1982"/>
                  <a:gd name="T10" fmla="*/ 2147483647 w 3526"/>
                  <a:gd name="T11" fmla="*/ 2147483647 h 1982"/>
                  <a:gd name="T12" fmla="*/ 2147483647 w 3526"/>
                  <a:gd name="T13" fmla="*/ 2147483647 h 1982"/>
                  <a:gd name="T14" fmla="*/ 2147483647 w 3526"/>
                  <a:gd name="T15" fmla="*/ 0 h 1982"/>
                  <a:gd name="T16" fmla="*/ 2147483647 w 3526"/>
                  <a:gd name="T17" fmla="*/ 0 h 1982"/>
                  <a:gd name="T18" fmla="*/ 2147483647 w 3526"/>
                  <a:gd name="T19" fmla="*/ 2147483647 h 1982"/>
                  <a:gd name="T20" fmla="*/ 2147483647 w 3526"/>
                  <a:gd name="T21" fmla="*/ 2147483647 h 1982"/>
                  <a:gd name="T22" fmla="*/ 2147483647 w 3526"/>
                  <a:gd name="T23" fmla="*/ 2147483647 h 1982"/>
                  <a:gd name="T24" fmla="*/ 2147483647 w 3526"/>
                  <a:gd name="T25" fmla="*/ 2147483647 h 1982"/>
                  <a:gd name="T26" fmla="*/ 2147483647 w 3526"/>
                  <a:gd name="T27" fmla="*/ 2147483647 h 1982"/>
                  <a:gd name="T28" fmla="*/ 2147483647 w 3526"/>
                  <a:gd name="T29" fmla="*/ 2147483647 h 198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526"/>
                  <a:gd name="T46" fmla="*/ 0 h 1982"/>
                  <a:gd name="T47" fmla="*/ 3526 w 3526"/>
                  <a:gd name="T48" fmla="*/ 1982 h 198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526" h="1982">
                    <a:moveTo>
                      <a:pt x="445" y="1982"/>
                    </a:moveTo>
                    <a:lnTo>
                      <a:pt x="3081" y="1982"/>
                    </a:lnTo>
                    <a:cubicBezTo>
                      <a:pt x="3121" y="1982"/>
                      <a:pt x="3156" y="1958"/>
                      <a:pt x="3170" y="1921"/>
                    </a:cubicBezTo>
                    <a:lnTo>
                      <a:pt x="3517" y="1026"/>
                    </a:lnTo>
                    <a:cubicBezTo>
                      <a:pt x="3526" y="1003"/>
                      <a:pt x="3526" y="979"/>
                      <a:pt x="3517" y="956"/>
                    </a:cubicBezTo>
                    <a:lnTo>
                      <a:pt x="3170" y="61"/>
                    </a:lnTo>
                    <a:cubicBezTo>
                      <a:pt x="3156" y="24"/>
                      <a:pt x="3121" y="0"/>
                      <a:pt x="3081" y="0"/>
                    </a:cubicBezTo>
                    <a:lnTo>
                      <a:pt x="445" y="0"/>
                    </a:lnTo>
                    <a:cubicBezTo>
                      <a:pt x="406" y="0"/>
                      <a:pt x="370" y="24"/>
                      <a:pt x="356" y="61"/>
                    </a:cubicBezTo>
                    <a:lnTo>
                      <a:pt x="9" y="956"/>
                    </a:lnTo>
                    <a:cubicBezTo>
                      <a:pt x="0" y="979"/>
                      <a:pt x="0" y="1003"/>
                      <a:pt x="9" y="1026"/>
                    </a:cubicBezTo>
                    <a:lnTo>
                      <a:pt x="356" y="1921"/>
                    </a:lnTo>
                    <a:cubicBezTo>
                      <a:pt x="370" y="1958"/>
                      <a:pt x="406" y="1982"/>
                      <a:pt x="445" y="1982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5" name="Freeform 67"/>
              <p:cNvSpPr>
                <a:spLocks/>
              </p:cNvSpPr>
              <p:nvPr/>
            </p:nvSpPr>
            <p:spPr bwMode="auto">
              <a:xfrm>
                <a:off x="4406295" y="2313289"/>
                <a:ext cx="116458" cy="100771"/>
              </a:xfrm>
              <a:custGeom>
                <a:avLst/>
                <a:gdLst>
                  <a:gd name="T0" fmla="*/ 2147483647 w 288"/>
                  <a:gd name="T1" fmla="*/ 2147483647 h 288"/>
                  <a:gd name="T2" fmla="*/ 2147483647 w 288"/>
                  <a:gd name="T3" fmla="*/ 2147483647 h 288"/>
                  <a:gd name="T4" fmla="*/ 2147483647 w 288"/>
                  <a:gd name="T5" fmla="*/ 2147483647 h 288"/>
                  <a:gd name="T6" fmla="*/ 2147483647 w 288"/>
                  <a:gd name="T7" fmla="*/ 2147483647 h 288"/>
                  <a:gd name="T8" fmla="*/ 2147483647 w 288"/>
                  <a:gd name="T9" fmla="*/ 2147483647 h 288"/>
                  <a:gd name="T10" fmla="*/ 2147483647 w 288"/>
                  <a:gd name="T11" fmla="*/ 2147483647 h 288"/>
                  <a:gd name="T12" fmla="*/ 2147483647 w 288"/>
                  <a:gd name="T13" fmla="*/ 0 h 288"/>
                  <a:gd name="T14" fmla="*/ 2147483647 w 288"/>
                  <a:gd name="T15" fmla="*/ 0 h 288"/>
                  <a:gd name="T16" fmla="*/ 0 w 288"/>
                  <a:gd name="T17" fmla="*/ 2147483647 h 288"/>
                  <a:gd name="T18" fmla="*/ 0 w 288"/>
                  <a:gd name="T19" fmla="*/ 2147483647 h 288"/>
                  <a:gd name="T20" fmla="*/ 0 w 288"/>
                  <a:gd name="T21" fmla="*/ 2147483647 h 288"/>
                  <a:gd name="T22" fmla="*/ 2147483647 w 288"/>
                  <a:gd name="T23" fmla="*/ 2147483647 h 28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8"/>
                  <a:gd name="T37" fmla="*/ 0 h 288"/>
                  <a:gd name="T38" fmla="*/ 288 w 288"/>
                  <a:gd name="T39" fmla="*/ 288 h 28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8" h="288">
                    <a:moveTo>
                      <a:pt x="96" y="288"/>
                    </a:moveTo>
                    <a:lnTo>
                      <a:pt x="192" y="288"/>
                    </a:lnTo>
                    <a:cubicBezTo>
                      <a:pt x="245" y="288"/>
                      <a:pt x="288" y="245"/>
                      <a:pt x="288" y="192"/>
                    </a:cubicBezTo>
                    <a:cubicBezTo>
                      <a:pt x="288" y="192"/>
                      <a:pt x="288" y="192"/>
                      <a:pt x="288" y="192"/>
                    </a:cubicBezTo>
                    <a:lnTo>
                      <a:pt x="288" y="96"/>
                    </a:lnTo>
                    <a:cubicBezTo>
                      <a:pt x="288" y="43"/>
                      <a:pt x="245" y="0"/>
                      <a:pt x="192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92"/>
                    </a:lnTo>
                    <a:cubicBezTo>
                      <a:pt x="0" y="245"/>
                      <a:pt x="43" y="288"/>
                      <a:pt x="96" y="288"/>
                    </a:cubicBezTo>
                    <a:close/>
                  </a:path>
                </a:pathLst>
              </a:custGeom>
              <a:solidFill>
                <a:srgbClr val="00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6" name="Freeform 68"/>
              <p:cNvSpPr>
                <a:spLocks/>
              </p:cNvSpPr>
              <p:nvPr/>
            </p:nvSpPr>
            <p:spPr bwMode="auto">
              <a:xfrm>
                <a:off x="4406295" y="2313289"/>
                <a:ext cx="116458" cy="100771"/>
              </a:xfrm>
              <a:custGeom>
                <a:avLst/>
                <a:gdLst>
                  <a:gd name="T0" fmla="*/ 2147483647 w 288"/>
                  <a:gd name="T1" fmla="*/ 2147483647 h 288"/>
                  <a:gd name="T2" fmla="*/ 2147483647 w 288"/>
                  <a:gd name="T3" fmla="*/ 2147483647 h 288"/>
                  <a:gd name="T4" fmla="*/ 2147483647 w 288"/>
                  <a:gd name="T5" fmla="*/ 2147483647 h 288"/>
                  <a:gd name="T6" fmla="*/ 2147483647 w 288"/>
                  <a:gd name="T7" fmla="*/ 2147483647 h 288"/>
                  <a:gd name="T8" fmla="*/ 2147483647 w 288"/>
                  <a:gd name="T9" fmla="*/ 2147483647 h 288"/>
                  <a:gd name="T10" fmla="*/ 2147483647 w 288"/>
                  <a:gd name="T11" fmla="*/ 2147483647 h 288"/>
                  <a:gd name="T12" fmla="*/ 2147483647 w 288"/>
                  <a:gd name="T13" fmla="*/ 0 h 288"/>
                  <a:gd name="T14" fmla="*/ 2147483647 w 288"/>
                  <a:gd name="T15" fmla="*/ 0 h 288"/>
                  <a:gd name="T16" fmla="*/ 0 w 288"/>
                  <a:gd name="T17" fmla="*/ 2147483647 h 288"/>
                  <a:gd name="T18" fmla="*/ 0 w 288"/>
                  <a:gd name="T19" fmla="*/ 2147483647 h 288"/>
                  <a:gd name="T20" fmla="*/ 0 w 288"/>
                  <a:gd name="T21" fmla="*/ 2147483647 h 288"/>
                  <a:gd name="T22" fmla="*/ 2147483647 w 288"/>
                  <a:gd name="T23" fmla="*/ 2147483647 h 28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88"/>
                  <a:gd name="T37" fmla="*/ 0 h 288"/>
                  <a:gd name="T38" fmla="*/ 288 w 288"/>
                  <a:gd name="T39" fmla="*/ 288 h 28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88" h="288">
                    <a:moveTo>
                      <a:pt x="96" y="288"/>
                    </a:moveTo>
                    <a:lnTo>
                      <a:pt x="192" y="288"/>
                    </a:lnTo>
                    <a:cubicBezTo>
                      <a:pt x="245" y="288"/>
                      <a:pt x="288" y="245"/>
                      <a:pt x="288" y="192"/>
                    </a:cubicBezTo>
                    <a:cubicBezTo>
                      <a:pt x="288" y="192"/>
                      <a:pt x="288" y="192"/>
                      <a:pt x="288" y="192"/>
                    </a:cubicBezTo>
                    <a:lnTo>
                      <a:pt x="288" y="96"/>
                    </a:lnTo>
                    <a:cubicBezTo>
                      <a:pt x="288" y="43"/>
                      <a:pt x="245" y="0"/>
                      <a:pt x="192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92"/>
                    </a:lnTo>
                    <a:cubicBezTo>
                      <a:pt x="0" y="245"/>
                      <a:pt x="43" y="288"/>
                      <a:pt x="96" y="2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7" name="Freeform 69"/>
              <p:cNvSpPr>
                <a:spLocks/>
              </p:cNvSpPr>
              <p:nvPr/>
            </p:nvSpPr>
            <p:spPr bwMode="auto">
              <a:xfrm>
                <a:off x="4212205" y="3018687"/>
                <a:ext cx="124219" cy="100771"/>
              </a:xfrm>
              <a:custGeom>
                <a:avLst/>
                <a:gdLst>
                  <a:gd name="T0" fmla="*/ 2147483647 w 288"/>
                  <a:gd name="T1" fmla="*/ 2147483647 h 288"/>
                  <a:gd name="T2" fmla="*/ 2147483647 w 288"/>
                  <a:gd name="T3" fmla="*/ 2147483647 h 288"/>
                  <a:gd name="T4" fmla="*/ 2147483647 w 288"/>
                  <a:gd name="T5" fmla="*/ 2147483647 h 288"/>
                  <a:gd name="T6" fmla="*/ 2147483647 w 288"/>
                  <a:gd name="T7" fmla="*/ 2147483647 h 288"/>
                  <a:gd name="T8" fmla="*/ 2147483647 w 288"/>
                  <a:gd name="T9" fmla="*/ 2147483647 h 288"/>
                  <a:gd name="T10" fmla="*/ 2147483647 w 288"/>
                  <a:gd name="T11" fmla="*/ 0 h 288"/>
                  <a:gd name="T12" fmla="*/ 2147483647 w 288"/>
                  <a:gd name="T13" fmla="*/ 0 h 288"/>
                  <a:gd name="T14" fmla="*/ 0 w 288"/>
                  <a:gd name="T15" fmla="*/ 2147483647 h 288"/>
                  <a:gd name="T16" fmla="*/ 0 w 288"/>
                  <a:gd name="T17" fmla="*/ 2147483647 h 288"/>
                  <a:gd name="T18" fmla="*/ 2147483647 w 288"/>
                  <a:gd name="T19" fmla="*/ 2147483647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288"/>
                  <a:gd name="T32" fmla="*/ 288 w 288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288">
                    <a:moveTo>
                      <a:pt x="96" y="288"/>
                    </a:moveTo>
                    <a:lnTo>
                      <a:pt x="192" y="288"/>
                    </a:lnTo>
                    <a:cubicBezTo>
                      <a:pt x="245" y="288"/>
                      <a:pt x="288" y="245"/>
                      <a:pt x="288" y="192"/>
                    </a:cubicBezTo>
                    <a:cubicBezTo>
                      <a:pt x="288" y="192"/>
                      <a:pt x="288" y="192"/>
                      <a:pt x="288" y="192"/>
                    </a:cubicBezTo>
                    <a:lnTo>
                      <a:pt x="288" y="96"/>
                    </a:lnTo>
                    <a:cubicBezTo>
                      <a:pt x="288" y="43"/>
                      <a:pt x="245" y="0"/>
                      <a:pt x="192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92"/>
                    </a:lnTo>
                    <a:cubicBezTo>
                      <a:pt x="0" y="245"/>
                      <a:pt x="43" y="288"/>
                      <a:pt x="96" y="288"/>
                    </a:cubicBez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8" name="Freeform 70"/>
              <p:cNvSpPr>
                <a:spLocks/>
              </p:cNvSpPr>
              <p:nvPr/>
            </p:nvSpPr>
            <p:spPr bwMode="auto">
              <a:xfrm>
                <a:off x="4212205" y="3018687"/>
                <a:ext cx="124219" cy="100771"/>
              </a:xfrm>
              <a:custGeom>
                <a:avLst/>
                <a:gdLst>
                  <a:gd name="T0" fmla="*/ 2147483647 w 288"/>
                  <a:gd name="T1" fmla="*/ 2147483647 h 288"/>
                  <a:gd name="T2" fmla="*/ 2147483647 w 288"/>
                  <a:gd name="T3" fmla="*/ 2147483647 h 288"/>
                  <a:gd name="T4" fmla="*/ 2147483647 w 288"/>
                  <a:gd name="T5" fmla="*/ 2147483647 h 288"/>
                  <a:gd name="T6" fmla="*/ 2147483647 w 288"/>
                  <a:gd name="T7" fmla="*/ 2147483647 h 288"/>
                  <a:gd name="T8" fmla="*/ 2147483647 w 288"/>
                  <a:gd name="T9" fmla="*/ 2147483647 h 288"/>
                  <a:gd name="T10" fmla="*/ 2147483647 w 288"/>
                  <a:gd name="T11" fmla="*/ 0 h 288"/>
                  <a:gd name="T12" fmla="*/ 2147483647 w 288"/>
                  <a:gd name="T13" fmla="*/ 0 h 288"/>
                  <a:gd name="T14" fmla="*/ 0 w 288"/>
                  <a:gd name="T15" fmla="*/ 2147483647 h 288"/>
                  <a:gd name="T16" fmla="*/ 0 w 288"/>
                  <a:gd name="T17" fmla="*/ 2147483647 h 288"/>
                  <a:gd name="T18" fmla="*/ 2147483647 w 288"/>
                  <a:gd name="T19" fmla="*/ 2147483647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288"/>
                  <a:gd name="T32" fmla="*/ 288 w 288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288">
                    <a:moveTo>
                      <a:pt x="96" y="288"/>
                    </a:moveTo>
                    <a:lnTo>
                      <a:pt x="192" y="288"/>
                    </a:lnTo>
                    <a:cubicBezTo>
                      <a:pt x="245" y="288"/>
                      <a:pt x="288" y="245"/>
                      <a:pt x="288" y="192"/>
                    </a:cubicBezTo>
                    <a:cubicBezTo>
                      <a:pt x="288" y="192"/>
                      <a:pt x="288" y="192"/>
                      <a:pt x="288" y="192"/>
                    </a:cubicBezTo>
                    <a:lnTo>
                      <a:pt x="288" y="96"/>
                    </a:lnTo>
                    <a:cubicBezTo>
                      <a:pt x="288" y="43"/>
                      <a:pt x="245" y="0"/>
                      <a:pt x="192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92"/>
                    </a:lnTo>
                    <a:cubicBezTo>
                      <a:pt x="0" y="245"/>
                      <a:pt x="43" y="288"/>
                      <a:pt x="96" y="2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39" name="Freeform 72"/>
              <p:cNvSpPr>
                <a:spLocks/>
              </p:cNvSpPr>
              <p:nvPr/>
            </p:nvSpPr>
            <p:spPr bwMode="auto">
              <a:xfrm>
                <a:off x="3893892" y="4345507"/>
                <a:ext cx="124219" cy="109166"/>
              </a:xfrm>
              <a:custGeom>
                <a:avLst/>
                <a:gdLst>
                  <a:gd name="T0" fmla="*/ 2147483647 w 288"/>
                  <a:gd name="T1" fmla="*/ 2147483647 h 288"/>
                  <a:gd name="T2" fmla="*/ 2147483647 w 288"/>
                  <a:gd name="T3" fmla="*/ 2147483647 h 288"/>
                  <a:gd name="T4" fmla="*/ 2147483647 w 288"/>
                  <a:gd name="T5" fmla="*/ 2147483647 h 288"/>
                  <a:gd name="T6" fmla="*/ 2147483647 w 288"/>
                  <a:gd name="T7" fmla="*/ 2147483647 h 288"/>
                  <a:gd name="T8" fmla="*/ 2147483647 w 288"/>
                  <a:gd name="T9" fmla="*/ 2147483647 h 288"/>
                  <a:gd name="T10" fmla="*/ 2147483647 w 288"/>
                  <a:gd name="T11" fmla="*/ 0 h 288"/>
                  <a:gd name="T12" fmla="*/ 2147483647 w 288"/>
                  <a:gd name="T13" fmla="*/ 0 h 288"/>
                  <a:gd name="T14" fmla="*/ 0 w 288"/>
                  <a:gd name="T15" fmla="*/ 2147483647 h 288"/>
                  <a:gd name="T16" fmla="*/ 0 w 288"/>
                  <a:gd name="T17" fmla="*/ 2147483647 h 288"/>
                  <a:gd name="T18" fmla="*/ 2147483647 w 288"/>
                  <a:gd name="T19" fmla="*/ 2147483647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288"/>
                  <a:gd name="T32" fmla="*/ 288 w 288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288">
                    <a:moveTo>
                      <a:pt x="96" y="288"/>
                    </a:moveTo>
                    <a:lnTo>
                      <a:pt x="192" y="288"/>
                    </a:lnTo>
                    <a:cubicBezTo>
                      <a:pt x="245" y="288"/>
                      <a:pt x="288" y="245"/>
                      <a:pt x="288" y="192"/>
                    </a:cubicBezTo>
                    <a:cubicBezTo>
                      <a:pt x="288" y="192"/>
                      <a:pt x="288" y="192"/>
                      <a:pt x="288" y="192"/>
                    </a:cubicBezTo>
                    <a:lnTo>
                      <a:pt x="288" y="96"/>
                    </a:lnTo>
                    <a:cubicBezTo>
                      <a:pt x="288" y="43"/>
                      <a:pt x="245" y="0"/>
                      <a:pt x="192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92"/>
                    </a:lnTo>
                    <a:cubicBezTo>
                      <a:pt x="0" y="245"/>
                      <a:pt x="43" y="288"/>
                      <a:pt x="96" y="288"/>
                    </a:cubicBez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40" name="Freeform 73"/>
              <p:cNvSpPr>
                <a:spLocks/>
              </p:cNvSpPr>
              <p:nvPr/>
            </p:nvSpPr>
            <p:spPr bwMode="auto">
              <a:xfrm>
                <a:off x="3893892" y="4345507"/>
                <a:ext cx="124219" cy="109166"/>
              </a:xfrm>
              <a:custGeom>
                <a:avLst/>
                <a:gdLst>
                  <a:gd name="T0" fmla="*/ 2147483647 w 288"/>
                  <a:gd name="T1" fmla="*/ 2147483647 h 288"/>
                  <a:gd name="T2" fmla="*/ 2147483647 w 288"/>
                  <a:gd name="T3" fmla="*/ 2147483647 h 288"/>
                  <a:gd name="T4" fmla="*/ 2147483647 w 288"/>
                  <a:gd name="T5" fmla="*/ 2147483647 h 288"/>
                  <a:gd name="T6" fmla="*/ 2147483647 w 288"/>
                  <a:gd name="T7" fmla="*/ 2147483647 h 288"/>
                  <a:gd name="T8" fmla="*/ 2147483647 w 288"/>
                  <a:gd name="T9" fmla="*/ 2147483647 h 288"/>
                  <a:gd name="T10" fmla="*/ 2147483647 w 288"/>
                  <a:gd name="T11" fmla="*/ 0 h 288"/>
                  <a:gd name="T12" fmla="*/ 2147483647 w 288"/>
                  <a:gd name="T13" fmla="*/ 0 h 288"/>
                  <a:gd name="T14" fmla="*/ 0 w 288"/>
                  <a:gd name="T15" fmla="*/ 2147483647 h 288"/>
                  <a:gd name="T16" fmla="*/ 0 w 288"/>
                  <a:gd name="T17" fmla="*/ 2147483647 h 288"/>
                  <a:gd name="T18" fmla="*/ 2147483647 w 288"/>
                  <a:gd name="T19" fmla="*/ 2147483647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88"/>
                  <a:gd name="T31" fmla="*/ 0 h 288"/>
                  <a:gd name="T32" fmla="*/ 288 w 288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88" h="288">
                    <a:moveTo>
                      <a:pt x="96" y="288"/>
                    </a:moveTo>
                    <a:lnTo>
                      <a:pt x="192" y="288"/>
                    </a:lnTo>
                    <a:cubicBezTo>
                      <a:pt x="245" y="288"/>
                      <a:pt x="288" y="245"/>
                      <a:pt x="288" y="192"/>
                    </a:cubicBezTo>
                    <a:cubicBezTo>
                      <a:pt x="288" y="192"/>
                      <a:pt x="288" y="192"/>
                      <a:pt x="288" y="192"/>
                    </a:cubicBezTo>
                    <a:lnTo>
                      <a:pt x="288" y="96"/>
                    </a:lnTo>
                    <a:cubicBezTo>
                      <a:pt x="288" y="43"/>
                      <a:pt x="245" y="0"/>
                      <a:pt x="192" y="0"/>
                    </a:cubicBezTo>
                    <a:lnTo>
                      <a:pt x="96" y="0"/>
                    </a:lnTo>
                    <a:cubicBezTo>
                      <a:pt x="43" y="0"/>
                      <a:pt x="0" y="43"/>
                      <a:pt x="0" y="96"/>
                    </a:cubicBezTo>
                    <a:lnTo>
                      <a:pt x="0" y="192"/>
                    </a:lnTo>
                    <a:cubicBezTo>
                      <a:pt x="0" y="245"/>
                      <a:pt x="43" y="288"/>
                      <a:pt x="96" y="288"/>
                    </a:cubicBezTo>
                    <a:close/>
                  </a:path>
                </a:pathLst>
              </a:custGeom>
              <a:noFill/>
              <a:ln w="317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242" name="Freeform 76"/>
              <p:cNvSpPr>
                <a:spLocks/>
              </p:cNvSpPr>
              <p:nvPr/>
            </p:nvSpPr>
            <p:spPr bwMode="auto">
              <a:xfrm flipV="1">
                <a:off x="4266549" y="4874553"/>
                <a:ext cx="209622" cy="235133"/>
              </a:xfrm>
              <a:custGeom>
                <a:avLst/>
                <a:gdLst>
                  <a:gd name="T0" fmla="*/ 2147483647 w 161"/>
                  <a:gd name="T1" fmla="*/ 0 h 162"/>
                  <a:gd name="T2" fmla="*/ 2147483647 w 161"/>
                  <a:gd name="T3" fmla="*/ 2147483647 h 162"/>
                  <a:gd name="T4" fmla="*/ 0 w 161"/>
                  <a:gd name="T5" fmla="*/ 0 h 162"/>
                  <a:gd name="T6" fmla="*/ 2147483647 w 161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1"/>
                  <a:gd name="T13" fmla="*/ 0 h 162"/>
                  <a:gd name="T14" fmla="*/ 161 w 161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1" h="162">
                    <a:moveTo>
                      <a:pt x="161" y="0"/>
                    </a:moveTo>
                    <a:lnTo>
                      <a:pt x="81" y="162"/>
                    </a:lnTo>
                    <a:lnTo>
                      <a:pt x="0" y="0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</p:grpSp>
        <p:sp>
          <p:nvSpPr>
            <p:cNvPr id="244" name="Line 2"/>
            <p:cNvSpPr>
              <a:spLocks noChangeShapeType="1"/>
            </p:cNvSpPr>
            <p:nvPr/>
          </p:nvSpPr>
          <p:spPr bwMode="auto">
            <a:xfrm flipH="1">
              <a:off x="6564600" y="5319628"/>
              <a:ext cx="23294" cy="53744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5" name="Freeform 55"/>
            <p:cNvSpPr>
              <a:spLocks/>
            </p:cNvSpPr>
            <p:nvPr/>
          </p:nvSpPr>
          <p:spPr bwMode="auto">
            <a:xfrm>
              <a:off x="5718360" y="5848674"/>
              <a:ext cx="1459573" cy="747389"/>
            </a:xfrm>
            <a:custGeom>
              <a:avLst/>
              <a:gdLst>
                <a:gd name="T0" fmla="*/ 2147483647 w 3526"/>
                <a:gd name="T1" fmla="*/ 2147483647 h 1982"/>
                <a:gd name="T2" fmla="*/ 2147483647 w 3526"/>
                <a:gd name="T3" fmla="*/ 2147483647 h 1982"/>
                <a:gd name="T4" fmla="*/ 2147483647 w 3526"/>
                <a:gd name="T5" fmla="*/ 2147483647 h 1982"/>
                <a:gd name="T6" fmla="*/ 2147483647 w 3526"/>
                <a:gd name="T7" fmla="*/ 2147483647 h 1982"/>
                <a:gd name="T8" fmla="*/ 2147483647 w 3526"/>
                <a:gd name="T9" fmla="*/ 2147483647 h 1982"/>
                <a:gd name="T10" fmla="*/ 2147483647 w 3526"/>
                <a:gd name="T11" fmla="*/ 2147483647 h 1982"/>
                <a:gd name="T12" fmla="*/ 2147483647 w 3526"/>
                <a:gd name="T13" fmla="*/ 2147483647 h 1982"/>
                <a:gd name="T14" fmla="*/ 2147483647 w 3526"/>
                <a:gd name="T15" fmla="*/ 0 h 1982"/>
                <a:gd name="T16" fmla="*/ 2147483647 w 3526"/>
                <a:gd name="T17" fmla="*/ 0 h 1982"/>
                <a:gd name="T18" fmla="*/ 2147483647 w 3526"/>
                <a:gd name="T19" fmla="*/ 2147483647 h 1982"/>
                <a:gd name="T20" fmla="*/ 2147483647 w 3526"/>
                <a:gd name="T21" fmla="*/ 2147483647 h 1982"/>
                <a:gd name="T22" fmla="*/ 2147483647 w 3526"/>
                <a:gd name="T23" fmla="*/ 2147483647 h 1982"/>
                <a:gd name="T24" fmla="*/ 2147483647 w 3526"/>
                <a:gd name="T25" fmla="*/ 2147483647 h 1982"/>
                <a:gd name="T26" fmla="*/ 2147483647 w 3526"/>
                <a:gd name="T27" fmla="*/ 2147483647 h 1982"/>
                <a:gd name="T28" fmla="*/ 2147483647 w 3526"/>
                <a:gd name="T29" fmla="*/ 2147483647 h 19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26"/>
                <a:gd name="T46" fmla="*/ 0 h 1982"/>
                <a:gd name="T47" fmla="*/ 3526 w 3526"/>
                <a:gd name="T48" fmla="*/ 1982 h 19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26" h="1982">
                  <a:moveTo>
                    <a:pt x="445" y="1982"/>
                  </a:moveTo>
                  <a:lnTo>
                    <a:pt x="3081" y="1982"/>
                  </a:lnTo>
                  <a:cubicBezTo>
                    <a:pt x="3121" y="1982"/>
                    <a:pt x="3156" y="1958"/>
                    <a:pt x="3170" y="1921"/>
                  </a:cubicBezTo>
                  <a:lnTo>
                    <a:pt x="3517" y="1026"/>
                  </a:lnTo>
                  <a:cubicBezTo>
                    <a:pt x="3526" y="1003"/>
                    <a:pt x="3526" y="979"/>
                    <a:pt x="3517" y="956"/>
                  </a:cubicBezTo>
                  <a:lnTo>
                    <a:pt x="3170" y="61"/>
                  </a:lnTo>
                  <a:cubicBezTo>
                    <a:pt x="3156" y="24"/>
                    <a:pt x="3121" y="0"/>
                    <a:pt x="3081" y="0"/>
                  </a:cubicBezTo>
                  <a:lnTo>
                    <a:pt x="445" y="0"/>
                  </a:lnTo>
                  <a:cubicBezTo>
                    <a:pt x="406" y="0"/>
                    <a:pt x="370" y="24"/>
                    <a:pt x="356" y="61"/>
                  </a:cubicBezTo>
                  <a:lnTo>
                    <a:pt x="9" y="956"/>
                  </a:lnTo>
                  <a:cubicBezTo>
                    <a:pt x="0" y="979"/>
                    <a:pt x="0" y="1003"/>
                    <a:pt x="9" y="1026"/>
                  </a:cubicBezTo>
                  <a:lnTo>
                    <a:pt x="356" y="1921"/>
                  </a:lnTo>
                  <a:cubicBezTo>
                    <a:pt x="370" y="1958"/>
                    <a:pt x="406" y="1982"/>
                    <a:pt x="445" y="1982"/>
                  </a:cubicBezTo>
                  <a:close/>
                </a:path>
              </a:pathLst>
            </a:custGeom>
            <a:solidFill>
              <a:srgbClr val="FFFF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6" name="Freeform 56"/>
            <p:cNvSpPr>
              <a:spLocks/>
            </p:cNvSpPr>
            <p:nvPr/>
          </p:nvSpPr>
          <p:spPr bwMode="auto">
            <a:xfrm>
              <a:off x="5718360" y="5865470"/>
              <a:ext cx="1459573" cy="730593"/>
            </a:xfrm>
            <a:custGeom>
              <a:avLst/>
              <a:gdLst>
                <a:gd name="T0" fmla="*/ 2147483647 w 3526"/>
                <a:gd name="T1" fmla="*/ 2147483647 h 1982"/>
                <a:gd name="T2" fmla="*/ 2147483647 w 3526"/>
                <a:gd name="T3" fmla="*/ 2147483647 h 1982"/>
                <a:gd name="T4" fmla="*/ 2147483647 w 3526"/>
                <a:gd name="T5" fmla="*/ 2147483647 h 1982"/>
                <a:gd name="T6" fmla="*/ 2147483647 w 3526"/>
                <a:gd name="T7" fmla="*/ 2147483647 h 1982"/>
                <a:gd name="T8" fmla="*/ 2147483647 w 3526"/>
                <a:gd name="T9" fmla="*/ 2147483647 h 1982"/>
                <a:gd name="T10" fmla="*/ 2147483647 w 3526"/>
                <a:gd name="T11" fmla="*/ 2147483647 h 1982"/>
                <a:gd name="T12" fmla="*/ 2147483647 w 3526"/>
                <a:gd name="T13" fmla="*/ 2147483647 h 1982"/>
                <a:gd name="T14" fmla="*/ 2147483647 w 3526"/>
                <a:gd name="T15" fmla="*/ 0 h 1982"/>
                <a:gd name="T16" fmla="*/ 2147483647 w 3526"/>
                <a:gd name="T17" fmla="*/ 0 h 1982"/>
                <a:gd name="T18" fmla="*/ 2147483647 w 3526"/>
                <a:gd name="T19" fmla="*/ 2147483647 h 1982"/>
                <a:gd name="T20" fmla="*/ 2147483647 w 3526"/>
                <a:gd name="T21" fmla="*/ 2147483647 h 1982"/>
                <a:gd name="T22" fmla="*/ 2147483647 w 3526"/>
                <a:gd name="T23" fmla="*/ 2147483647 h 1982"/>
                <a:gd name="T24" fmla="*/ 2147483647 w 3526"/>
                <a:gd name="T25" fmla="*/ 2147483647 h 1982"/>
                <a:gd name="T26" fmla="*/ 2147483647 w 3526"/>
                <a:gd name="T27" fmla="*/ 2147483647 h 1982"/>
                <a:gd name="T28" fmla="*/ 2147483647 w 3526"/>
                <a:gd name="T29" fmla="*/ 2147483647 h 198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526"/>
                <a:gd name="T46" fmla="*/ 0 h 1982"/>
                <a:gd name="T47" fmla="*/ 3526 w 3526"/>
                <a:gd name="T48" fmla="*/ 1982 h 198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526" h="1982">
                  <a:moveTo>
                    <a:pt x="445" y="1982"/>
                  </a:moveTo>
                  <a:lnTo>
                    <a:pt x="3081" y="1982"/>
                  </a:lnTo>
                  <a:cubicBezTo>
                    <a:pt x="3121" y="1982"/>
                    <a:pt x="3156" y="1958"/>
                    <a:pt x="3170" y="1921"/>
                  </a:cubicBezTo>
                  <a:lnTo>
                    <a:pt x="3517" y="1026"/>
                  </a:lnTo>
                  <a:cubicBezTo>
                    <a:pt x="3526" y="1003"/>
                    <a:pt x="3526" y="979"/>
                    <a:pt x="3517" y="956"/>
                  </a:cubicBezTo>
                  <a:lnTo>
                    <a:pt x="3170" y="61"/>
                  </a:lnTo>
                  <a:cubicBezTo>
                    <a:pt x="3156" y="24"/>
                    <a:pt x="3121" y="0"/>
                    <a:pt x="3081" y="0"/>
                  </a:cubicBezTo>
                  <a:lnTo>
                    <a:pt x="445" y="0"/>
                  </a:lnTo>
                  <a:cubicBezTo>
                    <a:pt x="406" y="0"/>
                    <a:pt x="370" y="24"/>
                    <a:pt x="356" y="61"/>
                  </a:cubicBezTo>
                  <a:lnTo>
                    <a:pt x="9" y="956"/>
                  </a:lnTo>
                  <a:cubicBezTo>
                    <a:pt x="0" y="979"/>
                    <a:pt x="0" y="1003"/>
                    <a:pt x="9" y="1026"/>
                  </a:cubicBezTo>
                  <a:lnTo>
                    <a:pt x="356" y="1921"/>
                  </a:lnTo>
                  <a:cubicBezTo>
                    <a:pt x="370" y="1958"/>
                    <a:pt x="406" y="1982"/>
                    <a:pt x="445" y="1982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8" name="Freeform 76"/>
            <p:cNvSpPr>
              <a:spLocks/>
            </p:cNvSpPr>
            <p:nvPr/>
          </p:nvSpPr>
          <p:spPr bwMode="auto">
            <a:xfrm flipV="1">
              <a:off x="6479202" y="5092891"/>
              <a:ext cx="209617" cy="226738"/>
            </a:xfrm>
            <a:custGeom>
              <a:avLst/>
              <a:gdLst>
                <a:gd name="T0" fmla="*/ 2147483647 w 161"/>
                <a:gd name="T1" fmla="*/ 0 h 162"/>
                <a:gd name="T2" fmla="*/ 2147483647 w 161"/>
                <a:gd name="T3" fmla="*/ 2147483647 h 162"/>
                <a:gd name="T4" fmla="*/ 0 w 161"/>
                <a:gd name="T5" fmla="*/ 0 h 162"/>
                <a:gd name="T6" fmla="*/ 2147483647 w 161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1"/>
                <a:gd name="T13" fmla="*/ 0 h 162"/>
                <a:gd name="T14" fmla="*/ 161 w 161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1" h="162">
                  <a:moveTo>
                    <a:pt x="161" y="0"/>
                  </a:moveTo>
                  <a:lnTo>
                    <a:pt x="81" y="162"/>
                  </a:lnTo>
                  <a:lnTo>
                    <a:pt x="0" y="0"/>
                  </a:lnTo>
                  <a:lnTo>
                    <a:pt x="161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0" name="Group 319"/>
          <p:cNvGrpSpPr>
            <a:grpSpLocks/>
          </p:cNvGrpSpPr>
          <p:nvPr/>
        </p:nvGrpSpPr>
        <p:grpSpPr bwMode="auto">
          <a:xfrm>
            <a:off x="7053669" y="4760765"/>
            <a:ext cx="1606550" cy="762000"/>
            <a:chOff x="298450" y="2133600"/>
            <a:chExt cx="8555038" cy="3776663"/>
          </a:xfrm>
        </p:grpSpPr>
        <p:sp>
          <p:nvSpPr>
            <p:cNvPr id="313" name="Freeform 28"/>
            <p:cNvSpPr>
              <a:spLocks/>
            </p:cNvSpPr>
            <p:nvPr/>
          </p:nvSpPr>
          <p:spPr bwMode="auto">
            <a:xfrm>
              <a:off x="4263189" y="4037668"/>
              <a:ext cx="963710" cy="566499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solidFill>
              <a:srgbClr val="0066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4" name="Freeform 29"/>
            <p:cNvSpPr>
              <a:spLocks/>
            </p:cNvSpPr>
            <p:nvPr/>
          </p:nvSpPr>
          <p:spPr bwMode="auto">
            <a:xfrm>
              <a:off x="4263189" y="4037668"/>
              <a:ext cx="963710" cy="566499"/>
            </a:xfrm>
            <a:custGeom>
              <a:avLst/>
              <a:gdLst>
                <a:gd name="T0" fmla="*/ 2147483647 w 2304"/>
                <a:gd name="T1" fmla="*/ 2147483647 h 1536"/>
                <a:gd name="T2" fmla="*/ 2147483647 w 2304"/>
                <a:gd name="T3" fmla="*/ 2147483647 h 1536"/>
                <a:gd name="T4" fmla="*/ 2147483647 w 2304"/>
                <a:gd name="T5" fmla="*/ 2147483647 h 1536"/>
                <a:gd name="T6" fmla="*/ 2147483647 w 2304"/>
                <a:gd name="T7" fmla="*/ 2147483647 h 1536"/>
                <a:gd name="T8" fmla="*/ 2147483647 w 2304"/>
                <a:gd name="T9" fmla="*/ 2147483647 h 1536"/>
                <a:gd name="T10" fmla="*/ 2147483647 w 2304"/>
                <a:gd name="T11" fmla="*/ 0 h 1536"/>
                <a:gd name="T12" fmla="*/ 2147483647 w 2304"/>
                <a:gd name="T13" fmla="*/ 0 h 1536"/>
                <a:gd name="T14" fmla="*/ 0 w 2304"/>
                <a:gd name="T15" fmla="*/ 2147483647 h 1536"/>
                <a:gd name="T16" fmla="*/ 0 w 2304"/>
                <a:gd name="T17" fmla="*/ 2147483647 h 1536"/>
                <a:gd name="T18" fmla="*/ 2147483647 w 2304"/>
                <a:gd name="T19" fmla="*/ 2147483647 h 1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04"/>
                <a:gd name="T31" fmla="*/ 0 h 1536"/>
                <a:gd name="T32" fmla="*/ 2304 w 2304"/>
                <a:gd name="T33" fmla="*/ 1536 h 1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04" h="1536">
                  <a:moveTo>
                    <a:pt x="96" y="1536"/>
                  </a:moveTo>
                  <a:lnTo>
                    <a:pt x="2208" y="1536"/>
                  </a:lnTo>
                  <a:cubicBezTo>
                    <a:pt x="2261" y="1536"/>
                    <a:pt x="2304" y="1493"/>
                    <a:pt x="2304" y="1440"/>
                  </a:cubicBezTo>
                  <a:cubicBezTo>
                    <a:pt x="2304" y="1440"/>
                    <a:pt x="2304" y="1440"/>
                    <a:pt x="2304" y="1440"/>
                  </a:cubicBezTo>
                  <a:lnTo>
                    <a:pt x="2304" y="96"/>
                  </a:lnTo>
                  <a:cubicBezTo>
                    <a:pt x="2304" y="43"/>
                    <a:pt x="2261" y="0"/>
                    <a:pt x="2208" y="0"/>
                  </a:cubicBezTo>
                  <a:lnTo>
                    <a:pt x="96" y="0"/>
                  </a:lnTo>
                  <a:cubicBezTo>
                    <a:pt x="43" y="0"/>
                    <a:pt x="0" y="43"/>
                    <a:pt x="0" y="96"/>
                  </a:cubicBezTo>
                  <a:lnTo>
                    <a:pt x="0" y="1440"/>
                  </a:lnTo>
                  <a:cubicBezTo>
                    <a:pt x="0" y="1493"/>
                    <a:pt x="43" y="1536"/>
                    <a:pt x="96" y="1536"/>
                  </a:cubicBezTo>
                  <a:close/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912813">
                <a:defRPr/>
              </a:pPr>
              <a:endParaRPr lang="en-US">
                <a:latin typeface="+mj-lt"/>
                <a:ea typeface="+mn-ea"/>
                <a:cs typeface="+mn-cs"/>
              </a:endParaRPr>
            </a:p>
          </p:txBody>
        </p:sp>
        <p:grpSp>
          <p:nvGrpSpPr>
            <p:cNvPr id="15372" name="Group 318"/>
            <p:cNvGrpSpPr>
              <a:grpSpLocks/>
            </p:cNvGrpSpPr>
            <p:nvPr/>
          </p:nvGrpSpPr>
          <p:grpSpPr bwMode="auto">
            <a:xfrm>
              <a:off x="298450" y="2133600"/>
              <a:ext cx="8555038" cy="3776663"/>
              <a:chOff x="298450" y="2133600"/>
              <a:chExt cx="8555038" cy="3776663"/>
            </a:xfrm>
          </p:grpSpPr>
          <p:sp>
            <p:nvSpPr>
              <p:cNvPr id="308" name="Line 2"/>
              <p:cNvSpPr>
                <a:spLocks noChangeShapeType="1"/>
              </p:cNvSpPr>
              <p:nvPr/>
            </p:nvSpPr>
            <p:spPr bwMode="auto">
              <a:xfrm>
                <a:off x="4761948" y="4863810"/>
                <a:ext cx="0" cy="32259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312" name="Freeform 76"/>
              <p:cNvSpPr>
                <a:spLocks/>
              </p:cNvSpPr>
              <p:nvPr/>
            </p:nvSpPr>
            <p:spPr bwMode="auto">
              <a:xfrm flipV="1">
                <a:off x="4652054" y="4635639"/>
                <a:ext cx="211337" cy="228171"/>
              </a:xfrm>
              <a:custGeom>
                <a:avLst/>
                <a:gdLst>
                  <a:gd name="T0" fmla="*/ 2147483647 w 161"/>
                  <a:gd name="T1" fmla="*/ 0 h 162"/>
                  <a:gd name="T2" fmla="*/ 2147483647 w 161"/>
                  <a:gd name="T3" fmla="*/ 2147483647 h 162"/>
                  <a:gd name="T4" fmla="*/ 0 w 161"/>
                  <a:gd name="T5" fmla="*/ 0 h 162"/>
                  <a:gd name="T6" fmla="*/ 2147483647 w 161"/>
                  <a:gd name="T7" fmla="*/ 0 h 16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1"/>
                  <a:gd name="T13" fmla="*/ 0 h 162"/>
                  <a:gd name="T14" fmla="*/ 161 w 161"/>
                  <a:gd name="T15" fmla="*/ 162 h 16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1" h="162">
                    <a:moveTo>
                      <a:pt x="161" y="0"/>
                    </a:moveTo>
                    <a:lnTo>
                      <a:pt x="81" y="162"/>
                    </a:lnTo>
                    <a:lnTo>
                      <a:pt x="0" y="0"/>
                    </a:lnTo>
                    <a:lnTo>
                      <a:pt x="16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912813">
                  <a:defRPr/>
                </a:pPr>
                <a:endParaRPr lang="en-US">
                  <a:latin typeface="+mj-lt"/>
                  <a:ea typeface="+mn-ea"/>
                  <a:cs typeface="+mn-cs"/>
                </a:endParaRPr>
              </a:p>
            </p:txBody>
          </p:sp>
          <p:grpSp>
            <p:nvGrpSpPr>
              <p:cNvPr id="15375" name="Group 317"/>
              <p:cNvGrpSpPr>
                <a:grpSpLocks/>
              </p:cNvGrpSpPr>
              <p:nvPr/>
            </p:nvGrpSpPr>
            <p:grpSpPr bwMode="auto">
              <a:xfrm>
                <a:off x="298450" y="2133600"/>
                <a:ext cx="8555038" cy="3776663"/>
                <a:chOff x="298450" y="2133600"/>
                <a:chExt cx="8555038" cy="3776663"/>
              </a:xfrm>
            </p:grpSpPr>
            <p:grpSp>
              <p:nvGrpSpPr>
                <p:cNvPr id="15376" name="Group 306"/>
                <p:cNvGrpSpPr>
                  <a:grpSpLocks/>
                </p:cNvGrpSpPr>
                <p:nvPr/>
              </p:nvGrpSpPr>
              <p:grpSpPr bwMode="auto">
                <a:xfrm>
                  <a:off x="298450" y="2133600"/>
                  <a:ext cx="8555038" cy="3676650"/>
                  <a:chOff x="298450" y="2133600"/>
                  <a:chExt cx="8555038" cy="3676650"/>
                </a:xfrm>
              </p:grpSpPr>
              <p:sp>
                <p:nvSpPr>
                  <p:cNvPr id="250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611236" y="2133600"/>
                    <a:ext cx="7709679" cy="29898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 4"/>
                  <p:cNvSpPr>
                    <a:spLocks/>
                  </p:cNvSpPr>
                  <p:nvPr/>
                </p:nvSpPr>
                <p:spPr bwMode="auto">
                  <a:xfrm>
                    <a:off x="7382562" y="2228017"/>
                    <a:ext cx="1462475" cy="2966251"/>
                  </a:xfrm>
                  <a:custGeom>
                    <a:avLst/>
                    <a:gdLst>
                      <a:gd name="T0" fmla="*/ 2147483647 w 3504"/>
                      <a:gd name="T1" fmla="*/ 2147483647 h 8064"/>
                      <a:gd name="T2" fmla="*/ 2147483647 w 3504"/>
                      <a:gd name="T3" fmla="*/ 2147483647 h 8064"/>
                      <a:gd name="T4" fmla="*/ 2147483647 w 3504"/>
                      <a:gd name="T5" fmla="*/ 0 h 8064"/>
                      <a:gd name="T6" fmla="*/ 2147483647 w 3504"/>
                      <a:gd name="T7" fmla="*/ 0 h 8064"/>
                      <a:gd name="T8" fmla="*/ 2147483647 w 3504"/>
                      <a:gd name="T9" fmla="*/ 0 h 8064"/>
                      <a:gd name="T10" fmla="*/ 2147483647 w 3504"/>
                      <a:gd name="T11" fmla="*/ 0 h 8064"/>
                      <a:gd name="T12" fmla="*/ 0 w 3504"/>
                      <a:gd name="T13" fmla="*/ 2147483647 h 8064"/>
                      <a:gd name="T14" fmla="*/ 0 w 3504"/>
                      <a:gd name="T15" fmla="*/ 2147483647 h 8064"/>
                      <a:gd name="T16" fmla="*/ 0 w 3504"/>
                      <a:gd name="T17" fmla="*/ 2147483647 h 8064"/>
                      <a:gd name="T18" fmla="*/ 2147483647 w 3504"/>
                      <a:gd name="T19" fmla="*/ 2147483647 h 8064"/>
                      <a:gd name="T20" fmla="*/ 2147483647 w 3504"/>
                      <a:gd name="T21" fmla="*/ 2147483647 h 8064"/>
                      <a:gd name="T22" fmla="*/ 2147483647 w 3504"/>
                      <a:gd name="T23" fmla="*/ 2147483647 h 806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504"/>
                      <a:gd name="T37" fmla="*/ 0 h 8064"/>
                      <a:gd name="T38" fmla="*/ 3504 w 3504"/>
                      <a:gd name="T39" fmla="*/ 8064 h 806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504" h="8064">
                        <a:moveTo>
                          <a:pt x="3504" y="7584"/>
                        </a:moveTo>
                        <a:lnTo>
                          <a:pt x="3504" y="480"/>
                        </a:lnTo>
                        <a:cubicBezTo>
                          <a:pt x="3504" y="214"/>
                          <a:pt x="3289" y="0"/>
                          <a:pt x="3024" y="0"/>
                        </a:cubicBezTo>
                        <a:cubicBezTo>
                          <a:pt x="3024" y="0"/>
                          <a:pt x="3024" y="0"/>
                          <a:pt x="3024" y="0"/>
                        </a:cubicBezTo>
                        <a:lnTo>
                          <a:pt x="480" y="0"/>
                        </a:lnTo>
                        <a:cubicBezTo>
                          <a:pt x="215" y="0"/>
                          <a:pt x="0" y="214"/>
                          <a:pt x="0" y="480"/>
                        </a:cubicBezTo>
                        <a:lnTo>
                          <a:pt x="0" y="7584"/>
                        </a:lnTo>
                        <a:cubicBezTo>
                          <a:pt x="0" y="7849"/>
                          <a:pt x="215" y="8064"/>
                          <a:pt x="480" y="8064"/>
                        </a:cubicBezTo>
                        <a:lnTo>
                          <a:pt x="3024" y="8064"/>
                        </a:lnTo>
                        <a:cubicBezTo>
                          <a:pt x="3289" y="8064"/>
                          <a:pt x="3504" y="7849"/>
                          <a:pt x="3504" y="7584"/>
                        </a:cubicBezTo>
                        <a:close/>
                      </a:path>
                    </a:pathLst>
                  </a:custGeom>
                  <a:solidFill>
                    <a:srgbClr val="00FF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 5"/>
                  <p:cNvSpPr>
                    <a:spLocks/>
                  </p:cNvSpPr>
                  <p:nvPr/>
                </p:nvSpPr>
                <p:spPr bwMode="auto">
                  <a:xfrm>
                    <a:off x="7382562" y="2228017"/>
                    <a:ext cx="1462475" cy="2966251"/>
                  </a:xfrm>
                  <a:custGeom>
                    <a:avLst/>
                    <a:gdLst>
                      <a:gd name="T0" fmla="*/ 2147483647 w 3504"/>
                      <a:gd name="T1" fmla="*/ 2147483647 h 8064"/>
                      <a:gd name="T2" fmla="*/ 2147483647 w 3504"/>
                      <a:gd name="T3" fmla="*/ 2147483647 h 8064"/>
                      <a:gd name="T4" fmla="*/ 2147483647 w 3504"/>
                      <a:gd name="T5" fmla="*/ 0 h 8064"/>
                      <a:gd name="T6" fmla="*/ 2147483647 w 3504"/>
                      <a:gd name="T7" fmla="*/ 0 h 8064"/>
                      <a:gd name="T8" fmla="*/ 2147483647 w 3504"/>
                      <a:gd name="T9" fmla="*/ 0 h 8064"/>
                      <a:gd name="T10" fmla="*/ 2147483647 w 3504"/>
                      <a:gd name="T11" fmla="*/ 0 h 8064"/>
                      <a:gd name="T12" fmla="*/ 0 w 3504"/>
                      <a:gd name="T13" fmla="*/ 2147483647 h 8064"/>
                      <a:gd name="T14" fmla="*/ 0 w 3504"/>
                      <a:gd name="T15" fmla="*/ 2147483647 h 8064"/>
                      <a:gd name="T16" fmla="*/ 0 w 3504"/>
                      <a:gd name="T17" fmla="*/ 2147483647 h 8064"/>
                      <a:gd name="T18" fmla="*/ 2147483647 w 3504"/>
                      <a:gd name="T19" fmla="*/ 2147483647 h 8064"/>
                      <a:gd name="T20" fmla="*/ 2147483647 w 3504"/>
                      <a:gd name="T21" fmla="*/ 2147483647 h 8064"/>
                      <a:gd name="T22" fmla="*/ 2147483647 w 3504"/>
                      <a:gd name="T23" fmla="*/ 2147483647 h 806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3504"/>
                      <a:gd name="T37" fmla="*/ 0 h 8064"/>
                      <a:gd name="T38" fmla="*/ 3504 w 3504"/>
                      <a:gd name="T39" fmla="*/ 8064 h 806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3504" h="8064">
                        <a:moveTo>
                          <a:pt x="3504" y="7584"/>
                        </a:moveTo>
                        <a:lnTo>
                          <a:pt x="3504" y="480"/>
                        </a:lnTo>
                        <a:cubicBezTo>
                          <a:pt x="3504" y="214"/>
                          <a:pt x="3289" y="0"/>
                          <a:pt x="3024" y="0"/>
                        </a:cubicBezTo>
                        <a:cubicBezTo>
                          <a:pt x="3024" y="0"/>
                          <a:pt x="3024" y="0"/>
                          <a:pt x="3024" y="0"/>
                        </a:cubicBezTo>
                        <a:lnTo>
                          <a:pt x="480" y="0"/>
                        </a:lnTo>
                        <a:cubicBezTo>
                          <a:pt x="215" y="0"/>
                          <a:pt x="0" y="214"/>
                          <a:pt x="0" y="480"/>
                        </a:cubicBezTo>
                        <a:lnTo>
                          <a:pt x="0" y="7584"/>
                        </a:lnTo>
                        <a:cubicBezTo>
                          <a:pt x="0" y="7849"/>
                          <a:pt x="215" y="8064"/>
                          <a:pt x="480" y="8064"/>
                        </a:cubicBezTo>
                        <a:lnTo>
                          <a:pt x="3024" y="8064"/>
                        </a:lnTo>
                        <a:cubicBezTo>
                          <a:pt x="3289" y="8064"/>
                          <a:pt x="3504" y="7849"/>
                          <a:pt x="3504" y="7584"/>
                        </a:cubicBez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Freeform 7"/>
                  <p:cNvSpPr>
                    <a:spLocks/>
                  </p:cNvSpPr>
                  <p:nvPr/>
                </p:nvSpPr>
                <p:spPr bwMode="auto">
                  <a:xfrm>
                    <a:off x="6706275" y="3282335"/>
                    <a:ext cx="650929" cy="0"/>
                  </a:xfrm>
                  <a:custGeom>
                    <a:avLst/>
                    <a:gdLst>
                      <a:gd name="T0" fmla="*/ 0 w 1563"/>
                      <a:gd name="T1" fmla="*/ 0 h 10"/>
                      <a:gd name="T2" fmla="*/ 2147483647 w 1563"/>
                      <a:gd name="T3" fmla="*/ 0 h 10"/>
                      <a:gd name="T4" fmla="*/ 2147483647 w 1563"/>
                      <a:gd name="T5" fmla="*/ 2147483647 h 10"/>
                      <a:gd name="T6" fmla="*/ 2147483647 w 1563"/>
                      <a:gd name="T7" fmla="*/ 2147483647 h 10"/>
                      <a:gd name="T8" fmla="*/ 2147483647 w 1563"/>
                      <a:gd name="T9" fmla="*/ 2147483647 h 10"/>
                      <a:gd name="T10" fmla="*/ 2147483647 w 1563"/>
                      <a:gd name="T11" fmla="*/ 2147483647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63"/>
                      <a:gd name="T19" fmla="*/ 0 h 10"/>
                      <a:gd name="T20" fmla="*/ 1563 w 1563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63" h="10">
                        <a:moveTo>
                          <a:pt x="0" y="0"/>
                        </a:moveTo>
                        <a:lnTo>
                          <a:pt x="283" y="0"/>
                        </a:lnTo>
                        <a:cubicBezTo>
                          <a:pt x="285" y="0"/>
                          <a:pt x="288" y="3"/>
                          <a:pt x="288" y="5"/>
                        </a:cubicBezTo>
                        <a:cubicBezTo>
                          <a:pt x="288" y="5"/>
                          <a:pt x="288" y="5"/>
                          <a:pt x="288" y="5"/>
                        </a:cubicBezTo>
                        <a:cubicBezTo>
                          <a:pt x="288" y="8"/>
                          <a:pt x="290" y="10"/>
                          <a:pt x="293" y="10"/>
                        </a:cubicBezTo>
                        <a:lnTo>
                          <a:pt x="1563" y="10"/>
                        </a:lnTo>
                      </a:path>
                    </a:pathLst>
                  </a:custGeom>
                  <a:noFill/>
                  <a:ln w="33338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5" name="Freeform 8"/>
                  <p:cNvSpPr>
                    <a:spLocks/>
                  </p:cNvSpPr>
                  <p:nvPr/>
                </p:nvSpPr>
                <p:spPr bwMode="auto">
                  <a:xfrm>
                    <a:off x="7331841" y="3187918"/>
                    <a:ext cx="211343" cy="188833"/>
                  </a:xfrm>
                  <a:custGeom>
                    <a:avLst/>
                    <a:gdLst>
                      <a:gd name="T0" fmla="*/ 0 w 162"/>
                      <a:gd name="T1" fmla="*/ 0 h 162"/>
                      <a:gd name="T2" fmla="*/ 2147483647 w 162"/>
                      <a:gd name="T3" fmla="*/ 2147483647 h 162"/>
                      <a:gd name="T4" fmla="*/ 0 w 162"/>
                      <a:gd name="T5" fmla="*/ 2147483647 h 162"/>
                      <a:gd name="T6" fmla="*/ 0 w 162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2"/>
                      <a:gd name="T14" fmla="*/ 162 w 162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2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6" name="Freeform 10"/>
                  <p:cNvSpPr>
                    <a:spLocks/>
                  </p:cNvSpPr>
                  <p:nvPr/>
                </p:nvSpPr>
                <p:spPr bwMode="auto">
                  <a:xfrm>
                    <a:off x="5531228" y="3187918"/>
                    <a:ext cx="219793" cy="188833"/>
                  </a:xfrm>
                  <a:custGeom>
                    <a:avLst/>
                    <a:gdLst>
                      <a:gd name="T0" fmla="*/ 0 w 162"/>
                      <a:gd name="T1" fmla="*/ 0 h 162"/>
                      <a:gd name="T2" fmla="*/ 2147483647 w 162"/>
                      <a:gd name="T3" fmla="*/ 2147483647 h 162"/>
                      <a:gd name="T4" fmla="*/ 0 w 162"/>
                      <a:gd name="T5" fmla="*/ 2147483647 h 162"/>
                      <a:gd name="T6" fmla="*/ 0 w 162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2"/>
                      <a:gd name="T14" fmla="*/ 162 w 162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2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7" name="Freeform 11"/>
                  <p:cNvSpPr>
                    <a:spLocks/>
                  </p:cNvSpPr>
                  <p:nvPr/>
                </p:nvSpPr>
                <p:spPr bwMode="auto">
                  <a:xfrm>
                    <a:off x="2073705" y="3258728"/>
                    <a:ext cx="194435" cy="0"/>
                  </a:xfrm>
                  <a:custGeom>
                    <a:avLst/>
                    <a:gdLst>
                      <a:gd name="T0" fmla="*/ 0 w 471"/>
                      <a:gd name="T1" fmla="*/ 2147483647 h 6"/>
                      <a:gd name="T2" fmla="*/ 2147483647 w 471"/>
                      <a:gd name="T3" fmla="*/ 2147483647 h 6"/>
                      <a:gd name="T4" fmla="*/ 2147483647 w 471"/>
                      <a:gd name="T5" fmla="*/ 2147483647 h 6"/>
                      <a:gd name="T6" fmla="*/ 2147483647 w 471"/>
                      <a:gd name="T7" fmla="*/ 2147483647 h 6"/>
                      <a:gd name="T8" fmla="*/ 2147483647 w 471"/>
                      <a:gd name="T9" fmla="*/ 0 h 6"/>
                      <a:gd name="T10" fmla="*/ 2147483647 w 471"/>
                      <a:gd name="T11" fmla="*/ 0 h 6"/>
                      <a:gd name="T12" fmla="*/ 2147483647 w 471"/>
                      <a:gd name="T13" fmla="*/ 0 h 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71"/>
                      <a:gd name="T22" fmla="*/ 0 h 6"/>
                      <a:gd name="T23" fmla="*/ 471 w 471"/>
                      <a:gd name="T24" fmla="*/ 6 h 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71" h="6">
                        <a:moveTo>
                          <a:pt x="0" y="6"/>
                        </a:moveTo>
                        <a:lnTo>
                          <a:pt x="285" y="6"/>
                        </a:lnTo>
                        <a:cubicBezTo>
                          <a:pt x="286" y="6"/>
                          <a:pt x="288" y="4"/>
                          <a:pt x="288" y="3"/>
                        </a:cubicBezTo>
                        <a:cubicBezTo>
                          <a:pt x="288" y="3"/>
                          <a:pt x="288" y="3"/>
                          <a:pt x="288" y="3"/>
                        </a:cubicBezTo>
                        <a:cubicBezTo>
                          <a:pt x="288" y="2"/>
                          <a:pt x="289" y="0"/>
                          <a:pt x="290" y="0"/>
                        </a:cubicBezTo>
                        <a:lnTo>
                          <a:pt x="471" y="0"/>
                        </a:lnTo>
                      </a:path>
                    </a:pathLst>
                  </a:custGeom>
                  <a:noFill/>
                  <a:ln w="33338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8" name="Freeform 12"/>
                  <p:cNvSpPr>
                    <a:spLocks/>
                  </p:cNvSpPr>
                  <p:nvPr/>
                </p:nvSpPr>
                <p:spPr bwMode="auto">
                  <a:xfrm>
                    <a:off x="2158241" y="3180048"/>
                    <a:ext cx="219793" cy="188833"/>
                  </a:xfrm>
                  <a:custGeom>
                    <a:avLst/>
                    <a:gdLst>
                      <a:gd name="T0" fmla="*/ 0 w 162"/>
                      <a:gd name="T1" fmla="*/ 0 h 162"/>
                      <a:gd name="T2" fmla="*/ 2147483647 w 162"/>
                      <a:gd name="T3" fmla="*/ 2147483647 h 162"/>
                      <a:gd name="T4" fmla="*/ 0 w 162"/>
                      <a:gd name="T5" fmla="*/ 2147483647 h 162"/>
                      <a:gd name="T6" fmla="*/ 0 w 162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2"/>
                      <a:gd name="T14" fmla="*/ 162 w 162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2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9" name="Freeform 21"/>
                  <p:cNvSpPr>
                    <a:spLocks/>
                  </p:cNvSpPr>
                  <p:nvPr/>
                </p:nvSpPr>
                <p:spPr bwMode="auto">
                  <a:xfrm>
                    <a:off x="5751021" y="2999085"/>
                    <a:ext cx="955254" cy="566499"/>
                  </a:xfrm>
                  <a:custGeom>
                    <a:avLst/>
                    <a:gdLst>
                      <a:gd name="T0" fmla="*/ 2147483647 w 2304"/>
                      <a:gd name="T1" fmla="*/ 2147483647 h 1536"/>
                      <a:gd name="T2" fmla="*/ 2147483647 w 2304"/>
                      <a:gd name="T3" fmla="*/ 2147483647 h 1536"/>
                      <a:gd name="T4" fmla="*/ 2147483647 w 2304"/>
                      <a:gd name="T5" fmla="*/ 2147483647 h 1536"/>
                      <a:gd name="T6" fmla="*/ 2147483647 w 2304"/>
                      <a:gd name="T7" fmla="*/ 2147483647 h 1536"/>
                      <a:gd name="T8" fmla="*/ 2147483647 w 2304"/>
                      <a:gd name="T9" fmla="*/ 2147483647 h 1536"/>
                      <a:gd name="T10" fmla="*/ 2147483647 w 2304"/>
                      <a:gd name="T11" fmla="*/ 0 h 1536"/>
                      <a:gd name="T12" fmla="*/ 2147483647 w 2304"/>
                      <a:gd name="T13" fmla="*/ 0 h 1536"/>
                      <a:gd name="T14" fmla="*/ 0 w 2304"/>
                      <a:gd name="T15" fmla="*/ 2147483647 h 1536"/>
                      <a:gd name="T16" fmla="*/ 0 w 2304"/>
                      <a:gd name="T17" fmla="*/ 2147483647 h 1536"/>
                      <a:gd name="T18" fmla="*/ 2147483647 w 2304"/>
                      <a:gd name="T19" fmla="*/ 2147483647 h 1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04"/>
                      <a:gd name="T31" fmla="*/ 0 h 1536"/>
                      <a:gd name="T32" fmla="*/ 2304 w 2304"/>
                      <a:gd name="T33" fmla="*/ 1536 h 1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04" h="1536">
                        <a:moveTo>
                          <a:pt x="96" y="1536"/>
                        </a:moveTo>
                        <a:lnTo>
                          <a:pt x="2208" y="1536"/>
                        </a:lnTo>
                        <a:cubicBezTo>
                          <a:pt x="2261" y="1536"/>
                          <a:pt x="2304" y="1493"/>
                          <a:pt x="2304" y="1440"/>
                        </a:cubicBezTo>
                        <a:cubicBezTo>
                          <a:pt x="2304" y="1440"/>
                          <a:pt x="2304" y="1440"/>
                          <a:pt x="2304" y="1440"/>
                        </a:cubicBezTo>
                        <a:lnTo>
                          <a:pt x="2304" y="96"/>
                        </a:lnTo>
                        <a:cubicBezTo>
                          <a:pt x="2304" y="43"/>
                          <a:pt x="2261" y="0"/>
                          <a:pt x="2208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440"/>
                        </a:lnTo>
                        <a:cubicBezTo>
                          <a:pt x="0" y="1493"/>
                          <a:pt x="43" y="1536"/>
                          <a:pt x="96" y="1536"/>
                        </a:cubicBezTo>
                        <a:close/>
                      </a:path>
                    </a:pathLst>
                  </a:custGeom>
                  <a:solidFill>
                    <a:srgbClr val="FF99CC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0" name="Freeform 22"/>
                  <p:cNvSpPr>
                    <a:spLocks/>
                  </p:cNvSpPr>
                  <p:nvPr/>
                </p:nvSpPr>
                <p:spPr bwMode="auto">
                  <a:xfrm>
                    <a:off x="5751021" y="2999085"/>
                    <a:ext cx="955254" cy="566499"/>
                  </a:xfrm>
                  <a:custGeom>
                    <a:avLst/>
                    <a:gdLst>
                      <a:gd name="T0" fmla="*/ 2147483647 w 2304"/>
                      <a:gd name="T1" fmla="*/ 2147483647 h 1536"/>
                      <a:gd name="T2" fmla="*/ 2147483647 w 2304"/>
                      <a:gd name="T3" fmla="*/ 2147483647 h 1536"/>
                      <a:gd name="T4" fmla="*/ 2147483647 w 2304"/>
                      <a:gd name="T5" fmla="*/ 2147483647 h 1536"/>
                      <a:gd name="T6" fmla="*/ 2147483647 w 2304"/>
                      <a:gd name="T7" fmla="*/ 2147483647 h 1536"/>
                      <a:gd name="T8" fmla="*/ 2147483647 w 2304"/>
                      <a:gd name="T9" fmla="*/ 2147483647 h 1536"/>
                      <a:gd name="T10" fmla="*/ 2147483647 w 2304"/>
                      <a:gd name="T11" fmla="*/ 0 h 1536"/>
                      <a:gd name="T12" fmla="*/ 2147483647 w 2304"/>
                      <a:gd name="T13" fmla="*/ 0 h 1536"/>
                      <a:gd name="T14" fmla="*/ 0 w 2304"/>
                      <a:gd name="T15" fmla="*/ 2147483647 h 1536"/>
                      <a:gd name="T16" fmla="*/ 0 w 2304"/>
                      <a:gd name="T17" fmla="*/ 2147483647 h 1536"/>
                      <a:gd name="T18" fmla="*/ 2147483647 w 2304"/>
                      <a:gd name="T19" fmla="*/ 2147483647 h 1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04"/>
                      <a:gd name="T31" fmla="*/ 0 h 1536"/>
                      <a:gd name="T32" fmla="*/ 2304 w 2304"/>
                      <a:gd name="T33" fmla="*/ 1536 h 1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04" h="1536">
                        <a:moveTo>
                          <a:pt x="96" y="1536"/>
                        </a:moveTo>
                        <a:lnTo>
                          <a:pt x="2208" y="1536"/>
                        </a:lnTo>
                        <a:cubicBezTo>
                          <a:pt x="2261" y="1536"/>
                          <a:pt x="2304" y="1493"/>
                          <a:pt x="2304" y="1440"/>
                        </a:cubicBezTo>
                        <a:cubicBezTo>
                          <a:pt x="2304" y="1440"/>
                          <a:pt x="2304" y="1440"/>
                          <a:pt x="2304" y="1440"/>
                        </a:cubicBezTo>
                        <a:lnTo>
                          <a:pt x="2304" y="96"/>
                        </a:lnTo>
                        <a:cubicBezTo>
                          <a:pt x="2304" y="43"/>
                          <a:pt x="2261" y="0"/>
                          <a:pt x="2208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440"/>
                        </a:lnTo>
                        <a:cubicBezTo>
                          <a:pt x="0" y="1493"/>
                          <a:pt x="43" y="1536"/>
                          <a:pt x="96" y="1536"/>
                        </a:cubicBez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3" name="Freeform 28"/>
                  <p:cNvSpPr>
                    <a:spLocks/>
                  </p:cNvSpPr>
                  <p:nvPr/>
                </p:nvSpPr>
                <p:spPr bwMode="auto">
                  <a:xfrm>
                    <a:off x="2378034" y="2991215"/>
                    <a:ext cx="955259" cy="566499"/>
                  </a:xfrm>
                  <a:custGeom>
                    <a:avLst/>
                    <a:gdLst>
                      <a:gd name="T0" fmla="*/ 2147483647 w 2304"/>
                      <a:gd name="T1" fmla="*/ 2147483647 h 1536"/>
                      <a:gd name="T2" fmla="*/ 2147483647 w 2304"/>
                      <a:gd name="T3" fmla="*/ 2147483647 h 1536"/>
                      <a:gd name="T4" fmla="*/ 2147483647 w 2304"/>
                      <a:gd name="T5" fmla="*/ 2147483647 h 1536"/>
                      <a:gd name="T6" fmla="*/ 2147483647 w 2304"/>
                      <a:gd name="T7" fmla="*/ 2147483647 h 1536"/>
                      <a:gd name="T8" fmla="*/ 2147483647 w 2304"/>
                      <a:gd name="T9" fmla="*/ 2147483647 h 1536"/>
                      <a:gd name="T10" fmla="*/ 2147483647 w 2304"/>
                      <a:gd name="T11" fmla="*/ 0 h 1536"/>
                      <a:gd name="T12" fmla="*/ 2147483647 w 2304"/>
                      <a:gd name="T13" fmla="*/ 0 h 1536"/>
                      <a:gd name="T14" fmla="*/ 0 w 2304"/>
                      <a:gd name="T15" fmla="*/ 2147483647 h 1536"/>
                      <a:gd name="T16" fmla="*/ 0 w 2304"/>
                      <a:gd name="T17" fmla="*/ 2147483647 h 1536"/>
                      <a:gd name="T18" fmla="*/ 2147483647 w 2304"/>
                      <a:gd name="T19" fmla="*/ 2147483647 h 1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04"/>
                      <a:gd name="T31" fmla="*/ 0 h 1536"/>
                      <a:gd name="T32" fmla="*/ 2304 w 2304"/>
                      <a:gd name="T33" fmla="*/ 1536 h 1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04" h="1536">
                        <a:moveTo>
                          <a:pt x="96" y="1536"/>
                        </a:moveTo>
                        <a:lnTo>
                          <a:pt x="2208" y="1536"/>
                        </a:lnTo>
                        <a:cubicBezTo>
                          <a:pt x="2261" y="1536"/>
                          <a:pt x="2304" y="1493"/>
                          <a:pt x="2304" y="1440"/>
                        </a:cubicBezTo>
                        <a:cubicBezTo>
                          <a:pt x="2304" y="1440"/>
                          <a:pt x="2304" y="1440"/>
                          <a:pt x="2304" y="1440"/>
                        </a:cubicBezTo>
                        <a:lnTo>
                          <a:pt x="2304" y="96"/>
                        </a:lnTo>
                        <a:cubicBezTo>
                          <a:pt x="2304" y="43"/>
                          <a:pt x="2261" y="0"/>
                          <a:pt x="2208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440"/>
                        </a:lnTo>
                        <a:cubicBezTo>
                          <a:pt x="0" y="1493"/>
                          <a:pt x="43" y="1536"/>
                          <a:pt x="96" y="1536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4" name="Freeform 29"/>
                  <p:cNvSpPr>
                    <a:spLocks/>
                  </p:cNvSpPr>
                  <p:nvPr/>
                </p:nvSpPr>
                <p:spPr bwMode="auto">
                  <a:xfrm>
                    <a:off x="2378034" y="2991215"/>
                    <a:ext cx="955259" cy="566499"/>
                  </a:xfrm>
                  <a:custGeom>
                    <a:avLst/>
                    <a:gdLst>
                      <a:gd name="T0" fmla="*/ 2147483647 w 2304"/>
                      <a:gd name="T1" fmla="*/ 2147483647 h 1536"/>
                      <a:gd name="T2" fmla="*/ 2147483647 w 2304"/>
                      <a:gd name="T3" fmla="*/ 2147483647 h 1536"/>
                      <a:gd name="T4" fmla="*/ 2147483647 w 2304"/>
                      <a:gd name="T5" fmla="*/ 2147483647 h 1536"/>
                      <a:gd name="T6" fmla="*/ 2147483647 w 2304"/>
                      <a:gd name="T7" fmla="*/ 2147483647 h 1536"/>
                      <a:gd name="T8" fmla="*/ 2147483647 w 2304"/>
                      <a:gd name="T9" fmla="*/ 2147483647 h 1536"/>
                      <a:gd name="T10" fmla="*/ 2147483647 w 2304"/>
                      <a:gd name="T11" fmla="*/ 0 h 1536"/>
                      <a:gd name="T12" fmla="*/ 2147483647 w 2304"/>
                      <a:gd name="T13" fmla="*/ 0 h 1536"/>
                      <a:gd name="T14" fmla="*/ 0 w 2304"/>
                      <a:gd name="T15" fmla="*/ 2147483647 h 1536"/>
                      <a:gd name="T16" fmla="*/ 0 w 2304"/>
                      <a:gd name="T17" fmla="*/ 2147483647 h 1536"/>
                      <a:gd name="T18" fmla="*/ 2147483647 w 2304"/>
                      <a:gd name="T19" fmla="*/ 2147483647 h 1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04"/>
                      <a:gd name="T31" fmla="*/ 0 h 1536"/>
                      <a:gd name="T32" fmla="*/ 2304 w 2304"/>
                      <a:gd name="T33" fmla="*/ 1536 h 1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04" h="1536">
                        <a:moveTo>
                          <a:pt x="96" y="1536"/>
                        </a:moveTo>
                        <a:lnTo>
                          <a:pt x="2208" y="1536"/>
                        </a:lnTo>
                        <a:cubicBezTo>
                          <a:pt x="2261" y="1536"/>
                          <a:pt x="2304" y="1493"/>
                          <a:pt x="2304" y="1440"/>
                        </a:cubicBezTo>
                        <a:cubicBezTo>
                          <a:pt x="2304" y="1440"/>
                          <a:pt x="2304" y="1440"/>
                          <a:pt x="2304" y="1440"/>
                        </a:cubicBezTo>
                        <a:lnTo>
                          <a:pt x="2304" y="96"/>
                        </a:lnTo>
                        <a:cubicBezTo>
                          <a:pt x="2304" y="43"/>
                          <a:pt x="2261" y="0"/>
                          <a:pt x="2208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440"/>
                        </a:lnTo>
                        <a:cubicBezTo>
                          <a:pt x="0" y="1493"/>
                          <a:pt x="43" y="1536"/>
                          <a:pt x="96" y="1536"/>
                        </a:cubicBez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6" name="Freeform 39"/>
                  <p:cNvSpPr>
                    <a:spLocks/>
                  </p:cNvSpPr>
                  <p:nvPr/>
                </p:nvSpPr>
                <p:spPr bwMode="auto">
                  <a:xfrm>
                    <a:off x="7331841" y="3187918"/>
                    <a:ext cx="211343" cy="188833"/>
                  </a:xfrm>
                  <a:custGeom>
                    <a:avLst/>
                    <a:gdLst>
                      <a:gd name="T0" fmla="*/ 0 w 162"/>
                      <a:gd name="T1" fmla="*/ 0 h 162"/>
                      <a:gd name="T2" fmla="*/ 2147483647 w 162"/>
                      <a:gd name="T3" fmla="*/ 2147483647 h 162"/>
                      <a:gd name="T4" fmla="*/ 0 w 162"/>
                      <a:gd name="T5" fmla="*/ 2147483647 h 162"/>
                      <a:gd name="T6" fmla="*/ 0 w 162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2"/>
                      <a:gd name="T14" fmla="*/ 162 w 162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2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7" name="Freeform 40"/>
                  <p:cNvSpPr>
                    <a:spLocks/>
                  </p:cNvSpPr>
                  <p:nvPr/>
                </p:nvSpPr>
                <p:spPr bwMode="auto">
                  <a:xfrm>
                    <a:off x="611236" y="2896798"/>
                    <a:ext cx="1462469" cy="731731"/>
                  </a:xfrm>
                  <a:custGeom>
                    <a:avLst/>
                    <a:gdLst>
                      <a:gd name="T0" fmla="*/ 2147483647 w 3526"/>
                      <a:gd name="T1" fmla="*/ 2147483647 h 1983"/>
                      <a:gd name="T2" fmla="*/ 2147483647 w 3526"/>
                      <a:gd name="T3" fmla="*/ 2147483647 h 1983"/>
                      <a:gd name="T4" fmla="*/ 2147483647 w 3526"/>
                      <a:gd name="T5" fmla="*/ 2147483647 h 1983"/>
                      <a:gd name="T6" fmla="*/ 2147483647 w 3526"/>
                      <a:gd name="T7" fmla="*/ 2147483647 h 1983"/>
                      <a:gd name="T8" fmla="*/ 2147483647 w 3526"/>
                      <a:gd name="T9" fmla="*/ 2147483647 h 1983"/>
                      <a:gd name="T10" fmla="*/ 2147483647 w 3526"/>
                      <a:gd name="T11" fmla="*/ 2147483647 h 1983"/>
                      <a:gd name="T12" fmla="*/ 2147483647 w 3526"/>
                      <a:gd name="T13" fmla="*/ 0 h 1983"/>
                      <a:gd name="T14" fmla="*/ 2147483647 w 3526"/>
                      <a:gd name="T15" fmla="*/ 0 h 1983"/>
                      <a:gd name="T16" fmla="*/ 2147483647 w 3526"/>
                      <a:gd name="T17" fmla="*/ 2147483647 h 1983"/>
                      <a:gd name="T18" fmla="*/ 2147483647 w 3526"/>
                      <a:gd name="T19" fmla="*/ 2147483647 h 1983"/>
                      <a:gd name="T20" fmla="*/ 2147483647 w 3526"/>
                      <a:gd name="T21" fmla="*/ 2147483647 h 1983"/>
                      <a:gd name="T22" fmla="*/ 2147483647 w 3526"/>
                      <a:gd name="T23" fmla="*/ 2147483647 h 1983"/>
                      <a:gd name="T24" fmla="*/ 2147483647 w 3526"/>
                      <a:gd name="T25" fmla="*/ 2147483647 h 198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526"/>
                      <a:gd name="T40" fmla="*/ 0 h 1983"/>
                      <a:gd name="T41" fmla="*/ 3526 w 3526"/>
                      <a:gd name="T42" fmla="*/ 1983 h 1983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526" h="1983">
                        <a:moveTo>
                          <a:pt x="445" y="1983"/>
                        </a:moveTo>
                        <a:lnTo>
                          <a:pt x="3081" y="1983"/>
                        </a:lnTo>
                        <a:cubicBezTo>
                          <a:pt x="3121" y="1983"/>
                          <a:pt x="3156" y="1958"/>
                          <a:pt x="3170" y="1922"/>
                        </a:cubicBezTo>
                        <a:lnTo>
                          <a:pt x="3517" y="1026"/>
                        </a:lnTo>
                        <a:cubicBezTo>
                          <a:pt x="3526" y="1004"/>
                          <a:pt x="3526" y="979"/>
                          <a:pt x="3517" y="957"/>
                        </a:cubicBezTo>
                        <a:lnTo>
                          <a:pt x="3170" y="62"/>
                        </a:lnTo>
                        <a:cubicBezTo>
                          <a:pt x="3156" y="25"/>
                          <a:pt x="3121" y="0"/>
                          <a:pt x="3081" y="0"/>
                        </a:cubicBezTo>
                        <a:lnTo>
                          <a:pt x="445" y="0"/>
                        </a:lnTo>
                        <a:cubicBezTo>
                          <a:pt x="406" y="0"/>
                          <a:pt x="370" y="25"/>
                          <a:pt x="356" y="62"/>
                        </a:cubicBezTo>
                        <a:lnTo>
                          <a:pt x="9" y="957"/>
                        </a:lnTo>
                        <a:cubicBezTo>
                          <a:pt x="0" y="979"/>
                          <a:pt x="0" y="1004"/>
                          <a:pt x="9" y="1026"/>
                        </a:cubicBezTo>
                        <a:lnTo>
                          <a:pt x="356" y="1922"/>
                        </a:lnTo>
                        <a:cubicBezTo>
                          <a:pt x="370" y="1958"/>
                          <a:pt x="406" y="1983"/>
                          <a:pt x="445" y="1983"/>
                        </a:cubicBez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Freeform 41"/>
                  <p:cNvSpPr>
                    <a:spLocks/>
                  </p:cNvSpPr>
                  <p:nvPr/>
                </p:nvSpPr>
                <p:spPr bwMode="auto">
                  <a:xfrm>
                    <a:off x="611236" y="2896798"/>
                    <a:ext cx="1462469" cy="731731"/>
                  </a:xfrm>
                  <a:custGeom>
                    <a:avLst/>
                    <a:gdLst>
                      <a:gd name="T0" fmla="*/ 2147483647 w 3526"/>
                      <a:gd name="T1" fmla="*/ 2147483647 h 1983"/>
                      <a:gd name="T2" fmla="*/ 2147483647 w 3526"/>
                      <a:gd name="T3" fmla="*/ 2147483647 h 1983"/>
                      <a:gd name="T4" fmla="*/ 2147483647 w 3526"/>
                      <a:gd name="T5" fmla="*/ 2147483647 h 1983"/>
                      <a:gd name="T6" fmla="*/ 2147483647 w 3526"/>
                      <a:gd name="T7" fmla="*/ 2147483647 h 1983"/>
                      <a:gd name="T8" fmla="*/ 2147483647 w 3526"/>
                      <a:gd name="T9" fmla="*/ 2147483647 h 1983"/>
                      <a:gd name="T10" fmla="*/ 2147483647 w 3526"/>
                      <a:gd name="T11" fmla="*/ 2147483647 h 1983"/>
                      <a:gd name="T12" fmla="*/ 2147483647 w 3526"/>
                      <a:gd name="T13" fmla="*/ 0 h 1983"/>
                      <a:gd name="T14" fmla="*/ 2147483647 w 3526"/>
                      <a:gd name="T15" fmla="*/ 0 h 1983"/>
                      <a:gd name="T16" fmla="*/ 2147483647 w 3526"/>
                      <a:gd name="T17" fmla="*/ 2147483647 h 1983"/>
                      <a:gd name="T18" fmla="*/ 2147483647 w 3526"/>
                      <a:gd name="T19" fmla="*/ 2147483647 h 1983"/>
                      <a:gd name="T20" fmla="*/ 2147483647 w 3526"/>
                      <a:gd name="T21" fmla="*/ 2147483647 h 1983"/>
                      <a:gd name="T22" fmla="*/ 2147483647 w 3526"/>
                      <a:gd name="T23" fmla="*/ 2147483647 h 1983"/>
                      <a:gd name="T24" fmla="*/ 2147483647 w 3526"/>
                      <a:gd name="T25" fmla="*/ 2147483647 h 1983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526"/>
                      <a:gd name="T40" fmla="*/ 0 h 1983"/>
                      <a:gd name="T41" fmla="*/ 3526 w 3526"/>
                      <a:gd name="T42" fmla="*/ 1983 h 1983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526" h="1983">
                        <a:moveTo>
                          <a:pt x="445" y="1983"/>
                        </a:moveTo>
                        <a:lnTo>
                          <a:pt x="3081" y="1983"/>
                        </a:lnTo>
                        <a:cubicBezTo>
                          <a:pt x="3121" y="1983"/>
                          <a:pt x="3156" y="1958"/>
                          <a:pt x="3170" y="1922"/>
                        </a:cubicBezTo>
                        <a:lnTo>
                          <a:pt x="3517" y="1026"/>
                        </a:lnTo>
                        <a:cubicBezTo>
                          <a:pt x="3526" y="1004"/>
                          <a:pt x="3526" y="979"/>
                          <a:pt x="3517" y="957"/>
                        </a:cubicBezTo>
                        <a:lnTo>
                          <a:pt x="3170" y="62"/>
                        </a:lnTo>
                        <a:cubicBezTo>
                          <a:pt x="3156" y="25"/>
                          <a:pt x="3121" y="0"/>
                          <a:pt x="3081" y="0"/>
                        </a:cubicBezTo>
                        <a:lnTo>
                          <a:pt x="445" y="0"/>
                        </a:lnTo>
                        <a:cubicBezTo>
                          <a:pt x="406" y="0"/>
                          <a:pt x="370" y="25"/>
                          <a:pt x="356" y="62"/>
                        </a:cubicBezTo>
                        <a:lnTo>
                          <a:pt x="9" y="957"/>
                        </a:lnTo>
                        <a:cubicBezTo>
                          <a:pt x="0" y="979"/>
                          <a:pt x="0" y="1004"/>
                          <a:pt x="9" y="1026"/>
                        </a:cubicBezTo>
                        <a:lnTo>
                          <a:pt x="356" y="1922"/>
                        </a:lnTo>
                        <a:cubicBezTo>
                          <a:pt x="370" y="1958"/>
                          <a:pt x="406" y="1983"/>
                          <a:pt x="445" y="1983"/>
                        </a:cubicBez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0" name="Freeform 43"/>
                  <p:cNvSpPr>
                    <a:spLocks/>
                  </p:cNvSpPr>
                  <p:nvPr/>
                </p:nvSpPr>
                <p:spPr bwMode="auto">
                  <a:xfrm>
                    <a:off x="7543183" y="2849590"/>
                    <a:ext cx="1115875" cy="873356"/>
                  </a:xfrm>
                  <a:custGeom>
                    <a:avLst/>
                    <a:gdLst>
                      <a:gd name="T0" fmla="*/ 2147483647 w 2688"/>
                      <a:gd name="T1" fmla="*/ 2147483647 h 2389"/>
                      <a:gd name="T2" fmla="*/ 2147483647 w 2688"/>
                      <a:gd name="T3" fmla="*/ 2147483647 h 2389"/>
                      <a:gd name="T4" fmla="*/ 2147483647 w 2688"/>
                      <a:gd name="T5" fmla="*/ 2147483647 h 2389"/>
                      <a:gd name="T6" fmla="*/ 2147483647 w 2688"/>
                      <a:gd name="T7" fmla="*/ 2147483647 h 2389"/>
                      <a:gd name="T8" fmla="*/ 2147483647 w 2688"/>
                      <a:gd name="T9" fmla="*/ 2147483647 h 2389"/>
                      <a:gd name="T10" fmla="*/ 2147483647 w 2688"/>
                      <a:gd name="T11" fmla="*/ 2147483647 h 2389"/>
                      <a:gd name="T12" fmla="*/ 2147483647 w 2688"/>
                      <a:gd name="T13" fmla="*/ 0 h 2389"/>
                      <a:gd name="T14" fmla="*/ 2147483647 w 2688"/>
                      <a:gd name="T15" fmla="*/ 0 h 2389"/>
                      <a:gd name="T16" fmla="*/ 0 w 2688"/>
                      <a:gd name="T17" fmla="*/ 2147483647 h 2389"/>
                      <a:gd name="T18" fmla="*/ 0 w 2688"/>
                      <a:gd name="T19" fmla="*/ 2147483647 h 2389"/>
                      <a:gd name="T20" fmla="*/ 0 w 2688"/>
                      <a:gd name="T21" fmla="*/ 2147483647 h 2389"/>
                      <a:gd name="T22" fmla="*/ 2147483647 w 2688"/>
                      <a:gd name="T23" fmla="*/ 2147483647 h 238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688"/>
                      <a:gd name="T37" fmla="*/ 0 h 2389"/>
                      <a:gd name="T38" fmla="*/ 2688 w 2688"/>
                      <a:gd name="T39" fmla="*/ 2389 h 238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688" h="2389">
                        <a:moveTo>
                          <a:pt x="480" y="2389"/>
                        </a:moveTo>
                        <a:lnTo>
                          <a:pt x="2208" y="2389"/>
                        </a:lnTo>
                        <a:cubicBezTo>
                          <a:pt x="2473" y="2389"/>
                          <a:pt x="2688" y="2174"/>
                          <a:pt x="2688" y="1909"/>
                        </a:cubicBezTo>
                        <a:cubicBezTo>
                          <a:pt x="2688" y="1909"/>
                          <a:pt x="2688" y="1909"/>
                          <a:pt x="2688" y="1909"/>
                        </a:cubicBezTo>
                        <a:lnTo>
                          <a:pt x="2688" y="480"/>
                        </a:lnTo>
                        <a:cubicBezTo>
                          <a:pt x="2688" y="215"/>
                          <a:pt x="2473" y="0"/>
                          <a:pt x="2208" y="0"/>
                        </a:cubicBezTo>
                        <a:lnTo>
                          <a:pt x="480" y="0"/>
                        </a:lnTo>
                        <a:cubicBezTo>
                          <a:pt x="215" y="0"/>
                          <a:pt x="0" y="215"/>
                          <a:pt x="0" y="480"/>
                        </a:cubicBezTo>
                        <a:lnTo>
                          <a:pt x="0" y="1909"/>
                        </a:lnTo>
                        <a:cubicBezTo>
                          <a:pt x="0" y="2174"/>
                          <a:pt x="215" y="2389"/>
                          <a:pt x="480" y="2389"/>
                        </a:cubicBezTo>
                        <a:close/>
                      </a:path>
                    </a:pathLst>
                  </a:custGeom>
                  <a:solidFill>
                    <a:srgbClr val="CCFFCC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1" name="Freeform 44"/>
                  <p:cNvSpPr>
                    <a:spLocks/>
                  </p:cNvSpPr>
                  <p:nvPr/>
                </p:nvSpPr>
                <p:spPr bwMode="auto">
                  <a:xfrm>
                    <a:off x="7543183" y="2849590"/>
                    <a:ext cx="1115875" cy="873356"/>
                  </a:xfrm>
                  <a:custGeom>
                    <a:avLst/>
                    <a:gdLst>
                      <a:gd name="T0" fmla="*/ 2147483647 w 2688"/>
                      <a:gd name="T1" fmla="*/ 2147483647 h 2389"/>
                      <a:gd name="T2" fmla="*/ 2147483647 w 2688"/>
                      <a:gd name="T3" fmla="*/ 2147483647 h 2389"/>
                      <a:gd name="T4" fmla="*/ 2147483647 w 2688"/>
                      <a:gd name="T5" fmla="*/ 2147483647 h 2389"/>
                      <a:gd name="T6" fmla="*/ 2147483647 w 2688"/>
                      <a:gd name="T7" fmla="*/ 2147483647 h 2389"/>
                      <a:gd name="T8" fmla="*/ 2147483647 w 2688"/>
                      <a:gd name="T9" fmla="*/ 2147483647 h 2389"/>
                      <a:gd name="T10" fmla="*/ 2147483647 w 2688"/>
                      <a:gd name="T11" fmla="*/ 2147483647 h 2389"/>
                      <a:gd name="T12" fmla="*/ 2147483647 w 2688"/>
                      <a:gd name="T13" fmla="*/ 0 h 2389"/>
                      <a:gd name="T14" fmla="*/ 2147483647 w 2688"/>
                      <a:gd name="T15" fmla="*/ 0 h 2389"/>
                      <a:gd name="T16" fmla="*/ 0 w 2688"/>
                      <a:gd name="T17" fmla="*/ 2147483647 h 2389"/>
                      <a:gd name="T18" fmla="*/ 0 w 2688"/>
                      <a:gd name="T19" fmla="*/ 2147483647 h 2389"/>
                      <a:gd name="T20" fmla="*/ 0 w 2688"/>
                      <a:gd name="T21" fmla="*/ 2147483647 h 2389"/>
                      <a:gd name="T22" fmla="*/ 2147483647 w 2688"/>
                      <a:gd name="T23" fmla="*/ 2147483647 h 238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688"/>
                      <a:gd name="T37" fmla="*/ 0 h 2389"/>
                      <a:gd name="T38" fmla="*/ 2688 w 2688"/>
                      <a:gd name="T39" fmla="*/ 2389 h 238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688" h="2389">
                        <a:moveTo>
                          <a:pt x="480" y="2389"/>
                        </a:moveTo>
                        <a:lnTo>
                          <a:pt x="2208" y="2389"/>
                        </a:lnTo>
                        <a:cubicBezTo>
                          <a:pt x="2473" y="2389"/>
                          <a:pt x="2688" y="2174"/>
                          <a:pt x="2688" y="1909"/>
                        </a:cubicBezTo>
                        <a:cubicBezTo>
                          <a:pt x="2688" y="1909"/>
                          <a:pt x="2688" y="1909"/>
                          <a:pt x="2688" y="1909"/>
                        </a:cubicBezTo>
                        <a:lnTo>
                          <a:pt x="2688" y="480"/>
                        </a:lnTo>
                        <a:cubicBezTo>
                          <a:pt x="2688" y="215"/>
                          <a:pt x="2473" y="0"/>
                          <a:pt x="2208" y="0"/>
                        </a:cubicBezTo>
                        <a:lnTo>
                          <a:pt x="480" y="0"/>
                        </a:lnTo>
                        <a:cubicBezTo>
                          <a:pt x="215" y="0"/>
                          <a:pt x="0" y="215"/>
                          <a:pt x="0" y="480"/>
                        </a:cubicBezTo>
                        <a:lnTo>
                          <a:pt x="0" y="1909"/>
                        </a:lnTo>
                        <a:cubicBezTo>
                          <a:pt x="0" y="2174"/>
                          <a:pt x="215" y="2389"/>
                          <a:pt x="480" y="2389"/>
                        </a:cubicBez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47"/>
                  <p:cNvSpPr>
                    <a:spLocks/>
                  </p:cNvSpPr>
                  <p:nvPr/>
                </p:nvSpPr>
                <p:spPr bwMode="auto">
                  <a:xfrm>
                    <a:off x="7543183" y="4187158"/>
                    <a:ext cx="1115875" cy="881221"/>
                  </a:xfrm>
                  <a:custGeom>
                    <a:avLst/>
                    <a:gdLst>
                      <a:gd name="T0" fmla="*/ 2147483647 w 2688"/>
                      <a:gd name="T1" fmla="*/ 2147483647 h 2389"/>
                      <a:gd name="T2" fmla="*/ 2147483647 w 2688"/>
                      <a:gd name="T3" fmla="*/ 2147483647 h 2389"/>
                      <a:gd name="T4" fmla="*/ 2147483647 w 2688"/>
                      <a:gd name="T5" fmla="*/ 2147483647 h 2389"/>
                      <a:gd name="T6" fmla="*/ 2147483647 w 2688"/>
                      <a:gd name="T7" fmla="*/ 2147483647 h 2389"/>
                      <a:gd name="T8" fmla="*/ 2147483647 w 2688"/>
                      <a:gd name="T9" fmla="*/ 2147483647 h 2389"/>
                      <a:gd name="T10" fmla="*/ 2147483647 w 2688"/>
                      <a:gd name="T11" fmla="*/ 0 h 2389"/>
                      <a:gd name="T12" fmla="*/ 2147483647 w 2688"/>
                      <a:gd name="T13" fmla="*/ 0 h 2389"/>
                      <a:gd name="T14" fmla="*/ 0 w 2688"/>
                      <a:gd name="T15" fmla="*/ 2147483647 h 2389"/>
                      <a:gd name="T16" fmla="*/ 0 w 2688"/>
                      <a:gd name="T17" fmla="*/ 2147483647 h 2389"/>
                      <a:gd name="T18" fmla="*/ 2147483647 w 2688"/>
                      <a:gd name="T19" fmla="*/ 2147483647 h 23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688"/>
                      <a:gd name="T31" fmla="*/ 0 h 2389"/>
                      <a:gd name="T32" fmla="*/ 2688 w 2688"/>
                      <a:gd name="T33" fmla="*/ 2389 h 23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688" h="2389">
                        <a:moveTo>
                          <a:pt x="480" y="2389"/>
                        </a:moveTo>
                        <a:lnTo>
                          <a:pt x="2208" y="2389"/>
                        </a:lnTo>
                        <a:cubicBezTo>
                          <a:pt x="2473" y="2389"/>
                          <a:pt x="2688" y="2174"/>
                          <a:pt x="2688" y="1909"/>
                        </a:cubicBezTo>
                        <a:cubicBezTo>
                          <a:pt x="2688" y="1909"/>
                          <a:pt x="2688" y="1909"/>
                          <a:pt x="2688" y="1909"/>
                        </a:cubicBezTo>
                        <a:lnTo>
                          <a:pt x="2688" y="480"/>
                        </a:lnTo>
                        <a:cubicBezTo>
                          <a:pt x="2688" y="215"/>
                          <a:pt x="2473" y="0"/>
                          <a:pt x="2208" y="0"/>
                        </a:cubicBezTo>
                        <a:lnTo>
                          <a:pt x="480" y="0"/>
                        </a:lnTo>
                        <a:cubicBezTo>
                          <a:pt x="215" y="0"/>
                          <a:pt x="0" y="215"/>
                          <a:pt x="0" y="480"/>
                        </a:cubicBezTo>
                        <a:lnTo>
                          <a:pt x="0" y="1909"/>
                        </a:lnTo>
                        <a:cubicBezTo>
                          <a:pt x="0" y="2174"/>
                          <a:pt x="215" y="2389"/>
                          <a:pt x="480" y="2389"/>
                        </a:cubicBezTo>
                        <a:close/>
                      </a:path>
                    </a:pathLst>
                  </a:custGeom>
                  <a:solidFill>
                    <a:srgbClr val="CCFFCC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48"/>
                  <p:cNvSpPr>
                    <a:spLocks/>
                  </p:cNvSpPr>
                  <p:nvPr/>
                </p:nvSpPr>
                <p:spPr bwMode="auto">
                  <a:xfrm>
                    <a:off x="7543183" y="4187158"/>
                    <a:ext cx="1115875" cy="881221"/>
                  </a:xfrm>
                  <a:custGeom>
                    <a:avLst/>
                    <a:gdLst>
                      <a:gd name="T0" fmla="*/ 2147483647 w 2688"/>
                      <a:gd name="T1" fmla="*/ 2147483647 h 2389"/>
                      <a:gd name="T2" fmla="*/ 2147483647 w 2688"/>
                      <a:gd name="T3" fmla="*/ 2147483647 h 2389"/>
                      <a:gd name="T4" fmla="*/ 2147483647 w 2688"/>
                      <a:gd name="T5" fmla="*/ 2147483647 h 2389"/>
                      <a:gd name="T6" fmla="*/ 2147483647 w 2688"/>
                      <a:gd name="T7" fmla="*/ 2147483647 h 2389"/>
                      <a:gd name="T8" fmla="*/ 2147483647 w 2688"/>
                      <a:gd name="T9" fmla="*/ 2147483647 h 2389"/>
                      <a:gd name="T10" fmla="*/ 2147483647 w 2688"/>
                      <a:gd name="T11" fmla="*/ 0 h 2389"/>
                      <a:gd name="T12" fmla="*/ 2147483647 w 2688"/>
                      <a:gd name="T13" fmla="*/ 0 h 2389"/>
                      <a:gd name="T14" fmla="*/ 0 w 2688"/>
                      <a:gd name="T15" fmla="*/ 2147483647 h 2389"/>
                      <a:gd name="T16" fmla="*/ 0 w 2688"/>
                      <a:gd name="T17" fmla="*/ 2147483647 h 2389"/>
                      <a:gd name="T18" fmla="*/ 2147483647 w 2688"/>
                      <a:gd name="T19" fmla="*/ 2147483647 h 23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688"/>
                      <a:gd name="T31" fmla="*/ 0 h 2389"/>
                      <a:gd name="T32" fmla="*/ 2688 w 2688"/>
                      <a:gd name="T33" fmla="*/ 2389 h 23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688" h="2389">
                        <a:moveTo>
                          <a:pt x="480" y="2389"/>
                        </a:moveTo>
                        <a:lnTo>
                          <a:pt x="2208" y="2389"/>
                        </a:lnTo>
                        <a:cubicBezTo>
                          <a:pt x="2473" y="2389"/>
                          <a:pt x="2688" y="2174"/>
                          <a:pt x="2688" y="1909"/>
                        </a:cubicBezTo>
                        <a:cubicBezTo>
                          <a:pt x="2688" y="1909"/>
                          <a:pt x="2688" y="1909"/>
                          <a:pt x="2688" y="1909"/>
                        </a:cubicBezTo>
                        <a:lnTo>
                          <a:pt x="2688" y="480"/>
                        </a:lnTo>
                        <a:cubicBezTo>
                          <a:pt x="2688" y="215"/>
                          <a:pt x="2473" y="0"/>
                          <a:pt x="2208" y="0"/>
                        </a:cubicBezTo>
                        <a:lnTo>
                          <a:pt x="480" y="0"/>
                        </a:lnTo>
                        <a:cubicBezTo>
                          <a:pt x="215" y="0"/>
                          <a:pt x="0" y="215"/>
                          <a:pt x="0" y="480"/>
                        </a:cubicBezTo>
                        <a:lnTo>
                          <a:pt x="0" y="1909"/>
                        </a:lnTo>
                        <a:cubicBezTo>
                          <a:pt x="0" y="2174"/>
                          <a:pt x="215" y="2389"/>
                          <a:pt x="480" y="2389"/>
                        </a:cubicBez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Freeform 51"/>
                  <p:cNvSpPr>
                    <a:spLocks/>
                  </p:cNvSpPr>
                  <p:nvPr/>
                </p:nvSpPr>
                <p:spPr bwMode="auto">
                  <a:xfrm>
                    <a:off x="7331841" y="4533352"/>
                    <a:ext cx="211343" cy="188833"/>
                  </a:xfrm>
                  <a:custGeom>
                    <a:avLst/>
                    <a:gdLst>
                      <a:gd name="T0" fmla="*/ 0 w 162"/>
                      <a:gd name="T1" fmla="*/ 0 h 161"/>
                      <a:gd name="T2" fmla="*/ 2147483647 w 162"/>
                      <a:gd name="T3" fmla="*/ 2147483647 h 161"/>
                      <a:gd name="T4" fmla="*/ 0 w 162"/>
                      <a:gd name="T5" fmla="*/ 2147483647 h 161"/>
                      <a:gd name="T6" fmla="*/ 0 w 162"/>
                      <a:gd name="T7" fmla="*/ 0 h 161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1"/>
                      <a:gd name="T14" fmla="*/ 162 w 162"/>
                      <a:gd name="T15" fmla="*/ 161 h 161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1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Freeform 52"/>
                  <p:cNvSpPr>
                    <a:spLocks/>
                  </p:cNvSpPr>
                  <p:nvPr/>
                </p:nvSpPr>
                <p:spPr bwMode="auto">
                  <a:xfrm>
                    <a:off x="6224423" y="3565584"/>
                    <a:ext cx="1132782" cy="1062184"/>
                  </a:xfrm>
                  <a:custGeom>
                    <a:avLst/>
                    <a:gdLst>
                      <a:gd name="T0" fmla="*/ 0 w 2711"/>
                      <a:gd name="T1" fmla="*/ 0 h 2895"/>
                      <a:gd name="T2" fmla="*/ 0 w 2711"/>
                      <a:gd name="T3" fmla="*/ 2147483647 h 2895"/>
                      <a:gd name="T4" fmla="*/ 2147483647 w 2711"/>
                      <a:gd name="T5" fmla="*/ 2147483647 h 2895"/>
                      <a:gd name="T6" fmla="*/ 2147483647 w 2711"/>
                      <a:gd name="T7" fmla="*/ 2147483647 h 2895"/>
                      <a:gd name="T8" fmla="*/ 2147483647 w 2711"/>
                      <a:gd name="T9" fmla="*/ 2147483647 h 2895"/>
                      <a:gd name="T10" fmla="*/ 2147483647 w 2711"/>
                      <a:gd name="T11" fmla="*/ 2147483647 h 2895"/>
                      <a:gd name="T12" fmla="*/ 2147483647 w 2711"/>
                      <a:gd name="T13" fmla="*/ 2147483647 h 2895"/>
                      <a:gd name="T14" fmla="*/ 2147483647 w 2711"/>
                      <a:gd name="T15" fmla="*/ 2147483647 h 2895"/>
                      <a:gd name="T16" fmla="*/ 2147483647 w 2711"/>
                      <a:gd name="T17" fmla="*/ 2147483647 h 2895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711"/>
                      <a:gd name="T28" fmla="*/ 0 h 2895"/>
                      <a:gd name="T29" fmla="*/ 2711 w 2711"/>
                      <a:gd name="T30" fmla="*/ 2895 h 2895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711" h="2895">
                        <a:moveTo>
                          <a:pt x="0" y="0"/>
                        </a:moveTo>
                        <a:lnTo>
                          <a:pt x="0" y="563"/>
                        </a:lnTo>
                        <a:cubicBezTo>
                          <a:pt x="0" y="616"/>
                          <a:pt x="43" y="659"/>
                          <a:pt x="96" y="659"/>
                        </a:cubicBezTo>
                        <a:lnTo>
                          <a:pt x="1340" y="659"/>
                        </a:lnTo>
                        <a:cubicBezTo>
                          <a:pt x="1393" y="659"/>
                          <a:pt x="1436" y="702"/>
                          <a:pt x="1436" y="755"/>
                        </a:cubicBezTo>
                        <a:cubicBezTo>
                          <a:pt x="1436" y="755"/>
                          <a:pt x="1436" y="755"/>
                          <a:pt x="1436" y="755"/>
                        </a:cubicBezTo>
                        <a:lnTo>
                          <a:pt x="1436" y="2799"/>
                        </a:lnTo>
                        <a:cubicBezTo>
                          <a:pt x="1436" y="2852"/>
                          <a:pt x="1479" y="2895"/>
                          <a:pt x="1532" y="2895"/>
                        </a:cubicBezTo>
                        <a:lnTo>
                          <a:pt x="2711" y="2895"/>
                        </a:lnTo>
                      </a:path>
                    </a:pathLst>
                  </a:custGeom>
                  <a:noFill/>
                  <a:ln w="33338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Freeform 53"/>
                  <p:cNvSpPr>
                    <a:spLocks/>
                  </p:cNvSpPr>
                  <p:nvPr/>
                </p:nvSpPr>
                <p:spPr bwMode="auto">
                  <a:xfrm>
                    <a:off x="7331841" y="4533352"/>
                    <a:ext cx="211343" cy="188833"/>
                  </a:xfrm>
                  <a:custGeom>
                    <a:avLst/>
                    <a:gdLst>
                      <a:gd name="T0" fmla="*/ 0 w 162"/>
                      <a:gd name="T1" fmla="*/ 0 h 162"/>
                      <a:gd name="T2" fmla="*/ 2147483647 w 162"/>
                      <a:gd name="T3" fmla="*/ 2147483647 h 162"/>
                      <a:gd name="T4" fmla="*/ 0 w 162"/>
                      <a:gd name="T5" fmla="*/ 2147483647 h 162"/>
                      <a:gd name="T6" fmla="*/ 0 w 162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2"/>
                      <a:gd name="T14" fmla="*/ 162 w 162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2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0" name="Freeform 61"/>
                  <p:cNvSpPr>
                    <a:spLocks/>
                  </p:cNvSpPr>
                  <p:nvPr/>
                </p:nvSpPr>
                <p:spPr bwMode="auto">
                  <a:xfrm>
                    <a:off x="1067730" y="2684363"/>
                    <a:ext cx="659380" cy="291115"/>
                  </a:xfrm>
                  <a:custGeom>
                    <a:avLst/>
                    <a:gdLst>
                      <a:gd name="T0" fmla="*/ 2147483647 w 1601"/>
                      <a:gd name="T1" fmla="*/ 2147483647 h 789"/>
                      <a:gd name="T2" fmla="*/ 0 w 1601"/>
                      <a:gd name="T3" fmla="*/ 2147483647 h 789"/>
                      <a:gd name="T4" fmla="*/ 0 w 1601"/>
                      <a:gd name="T5" fmla="*/ 2147483647 h 789"/>
                      <a:gd name="T6" fmla="*/ 0 w 1601"/>
                      <a:gd name="T7" fmla="*/ 2147483647 h 789"/>
                      <a:gd name="T8" fmla="*/ 2147483647 w 1601"/>
                      <a:gd name="T9" fmla="*/ 0 h 789"/>
                      <a:gd name="T10" fmla="*/ 2147483647 w 1601"/>
                      <a:gd name="T11" fmla="*/ 0 h 789"/>
                      <a:gd name="T12" fmla="*/ 2147483647 w 1601"/>
                      <a:gd name="T13" fmla="*/ 0 h 789"/>
                      <a:gd name="T14" fmla="*/ 2147483647 w 1601"/>
                      <a:gd name="T15" fmla="*/ 2147483647 h 789"/>
                      <a:gd name="T16" fmla="*/ 2147483647 w 1601"/>
                      <a:gd name="T17" fmla="*/ 2147483647 h 789"/>
                      <a:gd name="T18" fmla="*/ 2147483647 w 1601"/>
                      <a:gd name="T19" fmla="*/ 2147483647 h 789"/>
                      <a:gd name="T20" fmla="*/ 2147483647 w 1601"/>
                      <a:gd name="T21" fmla="*/ 2147483647 h 78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601"/>
                      <a:gd name="T34" fmla="*/ 0 h 789"/>
                      <a:gd name="T35" fmla="*/ 1601 w 1601"/>
                      <a:gd name="T36" fmla="*/ 789 h 78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601" h="789">
                        <a:moveTo>
                          <a:pt x="302" y="789"/>
                        </a:moveTo>
                        <a:cubicBezTo>
                          <a:pt x="135" y="789"/>
                          <a:pt x="0" y="654"/>
                          <a:pt x="0" y="487"/>
                        </a:cubicBezTo>
                        <a:lnTo>
                          <a:pt x="0" y="303"/>
                        </a:lnTo>
                        <a:cubicBezTo>
                          <a:pt x="0" y="136"/>
                          <a:pt x="135" y="0"/>
                          <a:pt x="302" y="0"/>
                        </a:cubicBezTo>
                        <a:lnTo>
                          <a:pt x="1299" y="0"/>
                        </a:lnTo>
                        <a:cubicBezTo>
                          <a:pt x="1466" y="0"/>
                          <a:pt x="1601" y="136"/>
                          <a:pt x="1601" y="303"/>
                        </a:cubicBezTo>
                        <a:lnTo>
                          <a:pt x="1601" y="487"/>
                        </a:lnTo>
                        <a:cubicBezTo>
                          <a:pt x="1601" y="654"/>
                          <a:pt x="1466" y="789"/>
                          <a:pt x="1299" y="789"/>
                        </a:cubicBezTo>
                        <a:lnTo>
                          <a:pt x="302" y="7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1" name="Freeform 62"/>
                  <p:cNvSpPr>
                    <a:spLocks/>
                  </p:cNvSpPr>
                  <p:nvPr/>
                </p:nvSpPr>
                <p:spPr bwMode="auto">
                  <a:xfrm>
                    <a:off x="1067730" y="2684363"/>
                    <a:ext cx="659380" cy="291115"/>
                  </a:xfrm>
                  <a:custGeom>
                    <a:avLst/>
                    <a:gdLst>
                      <a:gd name="T0" fmla="*/ 2147483647 w 1601"/>
                      <a:gd name="T1" fmla="*/ 2147483647 h 789"/>
                      <a:gd name="T2" fmla="*/ 0 w 1601"/>
                      <a:gd name="T3" fmla="*/ 2147483647 h 789"/>
                      <a:gd name="T4" fmla="*/ 0 w 1601"/>
                      <a:gd name="T5" fmla="*/ 2147483647 h 789"/>
                      <a:gd name="T6" fmla="*/ 0 w 1601"/>
                      <a:gd name="T7" fmla="*/ 2147483647 h 789"/>
                      <a:gd name="T8" fmla="*/ 2147483647 w 1601"/>
                      <a:gd name="T9" fmla="*/ 0 h 789"/>
                      <a:gd name="T10" fmla="*/ 2147483647 w 1601"/>
                      <a:gd name="T11" fmla="*/ 0 h 789"/>
                      <a:gd name="T12" fmla="*/ 2147483647 w 1601"/>
                      <a:gd name="T13" fmla="*/ 0 h 789"/>
                      <a:gd name="T14" fmla="*/ 2147483647 w 1601"/>
                      <a:gd name="T15" fmla="*/ 2147483647 h 789"/>
                      <a:gd name="T16" fmla="*/ 2147483647 w 1601"/>
                      <a:gd name="T17" fmla="*/ 2147483647 h 789"/>
                      <a:gd name="T18" fmla="*/ 2147483647 w 1601"/>
                      <a:gd name="T19" fmla="*/ 2147483647 h 789"/>
                      <a:gd name="T20" fmla="*/ 2147483647 w 1601"/>
                      <a:gd name="T21" fmla="*/ 2147483647 h 78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601"/>
                      <a:gd name="T34" fmla="*/ 0 h 789"/>
                      <a:gd name="T35" fmla="*/ 1601 w 1601"/>
                      <a:gd name="T36" fmla="*/ 789 h 78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601" h="789">
                        <a:moveTo>
                          <a:pt x="302" y="789"/>
                        </a:moveTo>
                        <a:cubicBezTo>
                          <a:pt x="135" y="789"/>
                          <a:pt x="0" y="654"/>
                          <a:pt x="0" y="487"/>
                        </a:cubicBezTo>
                        <a:lnTo>
                          <a:pt x="0" y="303"/>
                        </a:lnTo>
                        <a:cubicBezTo>
                          <a:pt x="0" y="136"/>
                          <a:pt x="135" y="0"/>
                          <a:pt x="302" y="0"/>
                        </a:cubicBezTo>
                        <a:lnTo>
                          <a:pt x="1299" y="0"/>
                        </a:lnTo>
                        <a:cubicBezTo>
                          <a:pt x="1466" y="0"/>
                          <a:pt x="1601" y="136"/>
                          <a:pt x="1601" y="303"/>
                        </a:cubicBezTo>
                        <a:lnTo>
                          <a:pt x="1601" y="487"/>
                        </a:lnTo>
                        <a:cubicBezTo>
                          <a:pt x="1601" y="654"/>
                          <a:pt x="1466" y="789"/>
                          <a:pt x="1299" y="789"/>
                        </a:cubicBezTo>
                        <a:lnTo>
                          <a:pt x="302" y="789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3" name="Freeform 64"/>
                  <p:cNvSpPr>
                    <a:spLocks/>
                  </p:cNvSpPr>
                  <p:nvPr/>
                </p:nvSpPr>
                <p:spPr bwMode="auto">
                  <a:xfrm>
                    <a:off x="298450" y="2684363"/>
                    <a:ext cx="667837" cy="291115"/>
                  </a:xfrm>
                  <a:custGeom>
                    <a:avLst/>
                    <a:gdLst>
                      <a:gd name="T0" fmla="*/ 2147483647 w 1602"/>
                      <a:gd name="T1" fmla="*/ 2147483647 h 789"/>
                      <a:gd name="T2" fmla="*/ 0 w 1602"/>
                      <a:gd name="T3" fmla="*/ 2147483647 h 789"/>
                      <a:gd name="T4" fmla="*/ 0 w 1602"/>
                      <a:gd name="T5" fmla="*/ 2147483647 h 789"/>
                      <a:gd name="T6" fmla="*/ 0 w 1602"/>
                      <a:gd name="T7" fmla="*/ 2147483647 h 789"/>
                      <a:gd name="T8" fmla="*/ 2147483647 w 1602"/>
                      <a:gd name="T9" fmla="*/ 0 h 789"/>
                      <a:gd name="T10" fmla="*/ 2147483647 w 1602"/>
                      <a:gd name="T11" fmla="*/ 0 h 789"/>
                      <a:gd name="T12" fmla="*/ 2147483647 w 1602"/>
                      <a:gd name="T13" fmla="*/ 0 h 789"/>
                      <a:gd name="T14" fmla="*/ 2147483647 w 1602"/>
                      <a:gd name="T15" fmla="*/ 2147483647 h 789"/>
                      <a:gd name="T16" fmla="*/ 2147483647 w 1602"/>
                      <a:gd name="T17" fmla="*/ 2147483647 h 789"/>
                      <a:gd name="T18" fmla="*/ 2147483647 w 1602"/>
                      <a:gd name="T19" fmla="*/ 2147483647 h 789"/>
                      <a:gd name="T20" fmla="*/ 2147483647 w 1602"/>
                      <a:gd name="T21" fmla="*/ 2147483647 h 789"/>
                      <a:gd name="T22" fmla="*/ 2147483647 w 1602"/>
                      <a:gd name="T23" fmla="*/ 2147483647 h 78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602"/>
                      <a:gd name="T37" fmla="*/ 0 h 789"/>
                      <a:gd name="T38" fmla="*/ 1602 w 1602"/>
                      <a:gd name="T39" fmla="*/ 789 h 78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602" h="789">
                        <a:moveTo>
                          <a:pt x="303" y="789"/>
                        </a:moveTo>
                        <a:cubicBezTo>
                          <a:pt x="136" y="789"/>
                          <a:pt x="0" y="654"/>
                          <a:pt x="0" y="487"/>
                        </a:cubicBezTo>
                        <a:lnTo>
                          <a:pt x="0" y="303"/>
                        </a:lnTo>
                        <a:cubicBezTo>
                          <a:pt x="0" y="136"/>
                          <a:pt x="136" y="0"/>
                          <a:pt x="303" y="0"/>
                        </a:cubicBezTo>
                        <a:lnTo>
                          <a:pt x="1299" y="0"/>
                        </a:lnTo>
                        <a:cubicBezTo>
                          <a:pt x="1466" y="0"/>
                          <a:pt x="1602" y="136"/>
                          <a:pt x="1602" y="303"/>
                        </a:cubicBezTo>
                        <a:lnTo>
                          <a:pt x="1602" y="487"/>
                        </a:lnTo>
                        <a:cubicBezTo>
                          <a:pt x="1602" y="654"/>
                          <a:pt x="1466" y="789"/>
                          <a:pt x="1299" y="789"/>
                        </a:cubicBezTo>
                        <a:lnTo>
                          <a:pt x="303" y="7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4" name="Freeform 65"/>
                  <p:cNvSpPr>
                    <a:spLocks/>
                  </p:cNvSpPr>
                  <p:nvPr/>
                </p:nvSpPr>
                <p:spPr bwMode="auto">
                  <a:xfrm>
                    <a:off x="298450" y="2684363"/>
                    <a:ext cx="667837" cy="291115"/>
                  </a:xfrm>
                  <a:custGeom>
                    <a:avLst/>
                    <a:gdLst>
                      <a:gd name="T0" fmla="*/ 2147483647 w 1602"/>
                      <a:gd name="T1" fmla="*/ 2147483647 h 789"/>
                      <a:gd name="T2" fmla="*/ 0 w 1602"/>
                      <a:gd name="T3" fmla="*/ 2147483647 h 789"/>
                      <a:gd name="T4" fmla="*/ 0 w 1602"/>
                      <a:gd name="T5" fmla="*/ 2147483647 h 789"/>
                      <a:gd name="T6" fmla="*/ 0 w 1602"/>
                      <a:gd name="T7" fmla="*/ 2147483647 h 789"/>
                      <a:gd name="T8" fmla="*/ 2147483647 w 1602"/>
                      <a:gd name="T9" fmla="*/ 0 h 789"/>
                      <a:gd name="T10" fmla="*/ 2147483647 w 1602"/>
                      <a:gd name="T11" fmla="*/ 0 h 789"/>
                      <a:gd name="T12" fmla="*/ 2147483647 w 1602"/>
                      <a:gd name="T13" fmla="*/ 0 h 789"/>
                      <a:gd name="T14" fmla="*/ 2147483647 w 1602"/>
                      <a:gd name="T15" fmla="*/ 2147483647 h 789"/>
                      <a:gd name="T16" fmla="*/ 2147483647 w 1602"/>
                      <a:gd name="T17" fmla="*/ 2147483647 h 789"/>
                      <a:gd name="T18" fmla="*/ 2147483647 w 1602"/>
                      <a:gd name="T19" fmla="*/ 2147483647 h 789"/>
                      <a:gd name="T20" fmla="*/ 2147483647 w 1602"/>
                      <a:gd name="T21" fmla="*/ 2147483647 h 789"/>
                      <a:gd name="T22" fmla="*/ 2147483647 w 1602"/>
                      <a:gd name="T23" fmla="*/ 2147483647 h 78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602"/>
                      <a:gd name="T37" fmla="*/ 0 h 789"/>
                      <a:gd name="T38" fmla="*/ 1602 w 1602"/>
                      <a:gd name="T39" fmla="*/ 789 h 78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602" h="789">
                        <a:moveTo>
                          <a:pt x="303" y="789"/>
                        </a:moveTo>
                        <a:cubicBezTo>
                          <a:pt x="136" y="789"/>
                          <a:pt x="0" y="654"/>
                          <a:pt x="0" y="487"/>
                        </a:cubicBezTo>
                        <a:lnTo>
                          <a:pt x="0" y="303"/>
                        </a:lnTo>
                        <a:cubicBezTo>
                          <a:pt x="0" y="136"/>
                          <a:pt x="136" y="0"/>
                          <a:pt x="303" y="0"/>
                        </a:cubicBezTo>
                        <a:lnTo>
                          <a:pt x="1299" y="0"/>
                        </a:lnTo>
                        <a:cubicBezTo>
                          <a:pt x="1466" y="0"/>
                          <a:pt x="1602" y="136"/>
                          <a:pt x="1602" y="303"/>
                        </a:cubicBezTo>
                        <a:lnTo>
                          <a:pt x="1602" y="487"/>
                        </a:lnTo>
                        <a:cubicBezTo>
                          <a:pt x="1602" y="654"/>
                          <a:pt x="1466" y="789"/>
                          <a:pt x="1299" y="789"/>
                        </a:cubicBezTo>
                        <a:lnTo>
                          <a:pt x="303" y="789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Freeform 69"/>
                  <p:cNvSpPr>
                    <a:spLocks/>
                  </p:cNvSpPr>
                  <p:nvPr/>
                </p:nvSpPr>
                <p:spPr bwMode="auto">
                  <a:xfrm>
                    <a:off x="5767929" y="3022687"/>
                    <a:ext cx="126801" cy="102287"/>
                  </a:xfrm>
                  <a:custGeom>
                    <a:avLst/>
                    <a:gdLst>
                      <a:gd name="T0" fmla="*/ 2147483647 w 288"/>
                      <a:gd name="T1" fmla="*/ 2147483647 h 288"/>
                      <a:gd name="T2" fmla="*/ 2147483647 w 288"/>
                      <a:gd name="T3" fmla="*/ 2147483647 h 288"/>
                      <a:gd name="T4" fmla="*/ 2147483647 w 288"/>
                      <a:gd name="T5" fmla="*/ 2147483647 h 288"/>
                      <a:gd name="T6" fmla="*/ 2147483647 w 288"/>
                      <a:gd name="T7" fmla="*/ 2147483647 h 288"/>
                      <a:gd name="T8" fmla="*/ 2147483647 w 288"/>
                      <a:gd name="T9" fmla="*/ 2147483647 h 288"/>
                      <a:gd name="T10" fmla="*/ 2147483647 w 288"/>
                      <a:gd name="T11" fmla="*/ 0 h 288"/>
                      <a:gd name="T12" fmla="*/ 2147483647 w 288"/>
                      <a:gd name="T13" fmla="*/ 0 h 288"/>
                      <a:gd name="T14" fmla="*/ 0 w 288"/>
                      <a:gd name="T15" fmla="*/ 2147483647 h 288"/>
                      <a:gd name="T16" fmla="*/ 0 w 288"/>
                      <a:gd name="T17" fmla="*/ 2147483647 h 288"/>
                      <a:gd name="T18" fmla="*/ 2147483647 w 288"/>
                      <a:gd name="T19" fmla="*/ 2147483647 h 2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88"/>
                      <a:gd name="T31" fmla="*/ 0 h 288"/>
                      <a:gd name="T32" fmla="*/ 288 w 288"/>
                      <a:gd name="T33" fmla="*/ 288 h 28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88" h="288">
                        <a:moveTo>
                          <a:pt x="96" y="288"/>
                        </a:moveTo>
                        <a:lnTo>
                          <a:pt x="192" y="288"/>
                        </a:lnTo>
                        <a:cubicBezTo>
                          <a:pt x="245" y="288"/>
                          <a:pt x="288" y="245"/>
                          <a:pt x="288" y="192"/>
                        </a:cubicBezTo>
                        <a:cubicBezTo>
                          <a:pt x="288" y="192"/>
                          <a:pt x="288" y="192"/>
                          <a:pt x="288" y="192"/>
                        </a:cubicBezTo>
                        <a:lnTo>
                          <a:pt x="288" y="96"/>
                        </a:lnTo>
                        <a:cubicBezTo>
                          <a:pt x="288" y="43"/>
                          <a:pt x="245" y="0"/>
                          <a:pt x="192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92"/>
                        </a:lnTo>
                        <a:cubicBezTo>
                          <a:pt x="0" y="245"/>
                          <a:pt x="43" y="288"/>
                          <a:pt x="96" y="288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Freeform 70"/>
                  <p:cNvSpPr>
                    <a:spLocks/>
                  </p:cNvSpPr>
                  <p:nvPr/>
                </p:nvSpPr>
                <p:spPr bwMode="auto">
                  <a:xfrm>
                    <a:off x="5767929" y="3022687"/>
                    <a:ext cx="126801" cy="102287"/>
                  </a:xfrm>
                  <a:custGeom>
                    <a:avLst/>
                    <a:gdLst>
                      <a:gd name="T0" fmla="*/ 2147483647 w 288"/>
                      <a:gd name="T1" fmla="*/ 2147483647 h 288"/>
                      <a:gd name="T2" fmla="*/ 2147483647 w 288"/>
                      <a:gd name="T3" fmla="*/ 2147483647 h 288"/>
                      <a:gd name="T4" fmla="*/ 2147483647 w 288"/>
                      <a:gd name="T5" fmla="*/ 2147483647 h 288"/>
                      <a:gd name="T6" fmla="*/ 2147483647 w 288"/>
                      <a:gd name="T7" fmla="*/ 2147483647 h 288"/>
                      <a:gd name="T8" fmla="*/ 2147483647 w 288"/>
                      <a:gd name="T9" fmla="*/ 2147483647 h 288"/>
                      <a:gd name="T10" fmla="*/ 2147483647 w 288"/>
                      <a:gd name="T11" fmla="*/ 0 h 288"/>
                      <a:gd name="T12" fmla="*/ 2147483647 w 288"/>
                      <a:gd name="T13" fmla="*/ 0 h 288"/>
                      <a:gd name="T14" fmla="*/ 0 w 288"/>
                      <a:gd name="T15" fmla="*/ 2147483647 h 288"/>
                      <a:gd name="T16" fmla="*/ 0 w 288"/>
                      <a:gd name="T17" fmla="*/ 2147483647 h 288"/>
                      <a:gd name="T18" fmla="*/ 2147483647 w 288"/>
                      <a:gd name="T19" fmla="*/ 2147483647 h 288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88"/>
                      <a:gd name="T31" fmla="*/ 0 h 288"/>
                      <a:gd name="T32" fmla="*/ 288 w 288"/>
                      <a:gd name="T33" fmla="*/ 288 h 288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88" h="288">
                        <a:moveTo>
                          <a:pt x="96" y="288"/>
                        </a:moveTo>
                        <a:lnTo>
                          <a:pt x="192" y="288"/>
                        </a:lnTo>
                        <a:cubicBezTo>
                          <a:pt x="245" y="288"/>
                          <a:pt x="288" y="245"/>
                          <a:pt x="288" y="192"/>
                        </a:cubicBezTo>
                        <a:cubicBezTo>
                          <a:pt x="288" y="192"/>
                          <a:pt x="288" y="192"/>
                          <a:pt x="288" y="192"/>
                        </a:cubicBezTo>
                        <a:lnTo>
                          <a:pt x="288" y="96"/>
                        </a:lnTo>
                        <a:cubicBezTo>
                          <a:pt x="288" y="43"/>
                          <a:pt x="245" y="0"/>
                          <a:pt x="192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92"/>
                        </a:lnTo>
                        <a:cubicBezTo>
                          <a:pt x="0" y="245"/>
                          <a:pt x="43" y="288"/>
                          <a:pt x="96" y="288"/>
                        </a:cubicBezTo>
                        <a:close/>
                      </a:path>
                    </a:pathLst>
                  </a:custGeom>
                  <a:noFill/>
                  <a:ln w="3175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3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687315" y="2361771"/>
                    <a:ext cx="7709679" cy="29898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839480" y="2511266"/>
                    <a:ext cx="7709679" cy="29898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5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5235349" y="3290200"/>
                    <a:ext cx="295878" cy="0"/>
                  </a:xfrm>
                  <a:prstGeom prst="line">
                    <a:avLst/>
                  </a:prstGeom>
                  <a:noFill/>
                  <a:ln w="33338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6" name="Freeform 28"/>
                  <p:cNvSpPr>
                    <a:spLocks/>
                  </p:cNvSpPr>
                  <p:nvPr/>
                </p:nvSpPr>
                <p:spPr bwMode="auto">
                  <a:xfrm>
                    <a:off x="4280096" y="3006951"/>
                    <a:ext cx="955254" cy="566499"/>
                  </a:xfrm>
                  <a:custGeom>
                    <a:avLst/>
                    <a:gdLst>
                      <a:gd name="T0" fmla="*/ 2147483647 w 2304"/>
                      <a:gd name="T1" fmla="*/ 2147483647 h 1536"/>
                      <a:gd name="T2" fmla="*/ 2147483647 w 2304"/>
                      <a:gd name="T3" fmla="*/ 2147483647 h 1536"/>
                      <a:gd name="T4" fmla="*/ 2147483647 w 2304"/>
                      <a:gd name="T5" fmla="*/ 2147483647 h 1536"/>
                      <a:gd name="T6" fmla="*/ 2147483647 w 2304"/>
                      <a:gd name="T7" fmla="*/ 2147483647 h 1536"/>
                      <a:gd name="T8" fmla="*/ 2147483647 w 2304"/>
                      <a:gd name="T9" fmla="*/ 2147483647 h 1536"/>
                      <a:gd name="T10" fmla="*/ 2147483647 w 2304"/>
                      <a:gd name="T11" fmla="*/ 0 h 1536"/>
                      <a:gd name="T12" fmla="*/ 2147483647 w 2304"/>
                      <a:gd name="T13" fmla="*/ 0 h 1536"/>
                      <a:gd name="T14" fmla="*/ 0 w 2304"/>
                      <a:gd name="T15" fmla="*/ 2147483647 h 1536"/>
                      <a:gd name="T16" fmla="*/ 0 w 2304"/>
                      <a:gd name="T17" fmla="*/ 2147483647 h 1536"/>
                      <a:gd name="T18" fmla="*/ 2147483647 w 2304"/>
                      <a:gd name="T19" fmla="*/ 2147483647 h 1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04"/>
                      <a:gd name="T31" fmla="*/ 0 h 1536"/>
                      <a:gd name="T32" fmla="*/ 2304 w 2304"/>
                      <a:gd name="T33" fmla="*/ 1536 h 1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04" h="1536">
                        <a:moveTo>
                          <a:pt x="96" y="1536"/>
                        </a:moveTo>
                        <a:lnTo>
                          <a:pt x="2208" y="1536"/>
                        </a:lnTo>
                        <a:cubicBezTo>
                          <a:pt x="2261" y="1536"/>
                          <a:pt x="2304" y="1493"/>
                          <a:pt x="2304" y="1440"/>
                        </a:cubicBezTo>
                        <a:cubicBezTo>
                          <a:pt x="2304" y="1440"/>
                          <a:pt x="2304" y="1440"/>
                          <a:pt x="2304" y="1440"/>
                        </a:cubicBezTo>
                        <a:lnTo>
                          <a:pt x="2304" y="96"/>
                        </a:lnTo>
                        <a:cubicBezTo>
                          <a:pt x="2304" y="43"/>
                          <a:pt x="2261" y="0"/>
                          <a:pt x="2208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440"/>
                        </a:lnTo>
                        <a:cubicBezTo>
                          <a:pt x="0" y="1493"/>
                          <a:pt x="43" y="1536"/>
                          <a:pt x="96" y="1536"/>
                        </a:cubicBezTo>
                        <a:close/>
                      </a:path>
                    </a:pathLst>
                  </a:custGeom>
                  <a:solidFill>
                    <a:srgbClr val="0066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7" name="Freeform 29"/>
                  <p:cNvSpPr>
                    <a:spLocks/>
                  </p:cNvSpPr>
                  <p:nvPr/>
                </p:nvSpPr>
                <p:spPr bwMode="auto">
                  <a:xfrm>
                    <a:off x="4280096" y="3006951"/>
                    <a:ext cx="955254" cy="566499"/>
                  </a:xfrm>
                  <a:custGeom>
                    <a:avLst/>
                    <a:gdLst>
                      <a:gd name="T0" fmla="*/ 2147483647 w 2304"/>
                      <a:gd name="T1" fmla="*/ 2147483647 h 1536"/>
                      <a:gd name="T2" fmla="*/ 2147483647 w 2304"/>
                      <a:gd name="T3" fmla="*/ 2147483647 h 1536"/>
                      <a:gd name="T4" fmla="*/ 2147483647 w 2304"/>
                      <a:gd name="T5" fmla="*/ 2147483647 h 1536"/>
                      <a:gd name="T6" fmla="*/ 2147483647 w 2304"/>
                      <a:gd name="T7" fmla="*/ 2147483647 h 1536"/>
                      <a:gd name="T8" fmla="*/ 2147483647 w 2304"/>
                      <a:gd name="T9" fmla="*/ 2147483647 h 1536"/>
                      <a:gd name="T10" fmla="*/ 2147483647 w 2304"/>
                      <a:gd name="T11" fmla="*/ 0 h 1536"/>
                      <a:gd name="T12" fmla="*/ 2147483647 w 2304"/>
                      <a:gd name="T13" fmla="*/ 0 h 1536"/>
                      <a:gd name="T14" fmla="*/ 0 w 2304"/>
                      <a:gd name="T15" fmla="*/ 2147483647 h 1536"/>
                      <a:gd name="T16" fmla="*/ 0 w 2304"/>
                      <a:gd name="T17" fmla="*/ 2147483647 h 1536"/>
                      <a:gd name="T18" fmla="*/ 2147483647 w 2304"/>
                      <a:gd name="T19" fmla="*/ 2147483647 h 1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2304"/>
                      <a:gd name="T31" fmla="*/ 0 h 1536"/>
                      <a:gd name="T32" fmla="*/ 2304 w 2304"/>
                      <a:gd name="T33" fmla="*/ 1536 h 1536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2304" h="1536">
                        <a:moveTo>
                          <a:pt x="96" y="1536"/>
                        </a:moveTo>
                        <a:lnTo>
                          <a:pt x="2208" y="1536"/>
                        </a:lnTo>
                        <a:cubicBezTo>
                          <a:pt x="2261" y="1536"/>
                          <a:pt x="2304" y="1493"/>
                          <a:pt x="2304" y="1440"/>
                        </a:cubicBezTo>
                        <a:cubicBezTo>
                          <a:pt x="2304" y="1440"/>
                          <a:pt x="2304" y="1440"/>
                          <a:pt x="2304" y="1440"/>
                        </a:cubicBezTo>
                        <a:lnTo>
                          <a:pt x="2304" y="96"/>
                        </a:lnTo>
                        <a:cubicBezTo>
                          <a:pt x="2304" y="43"/>
                          <a:pt x="2261" y="0"/>
                          <a:pt x="2208" y="0"/>
                        </a:cubicBezTo>
                        <a:lnTo>
                          <a:pt x="96" y="0"/>
                        </a:lnTo>
                        <a:cubicBezTo>
                          <a:pt x="43" y="0"/>
                          <a:pt x="0" y="43"/>
                          <a:pt x="0" y="96"/>
                        </a:cubicBezTo>
                        <a:lnTo>
                          <a:pt x="0" y="1440"/>
                        </a:lnTo>
                        <a:cubicBezTo>
                          <a:pt x="0" y="1493"/>
                          <a:pt x="43" y="1536"/>
                          <a:pt x="96" y="1536"/>
                        </a:cubicBez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0" name="Freeform 12"/>
                  <p:cNvSpPr>
                    <a:spLocks/>
                  </p:cNvSpPr>
                  <p:nvPr/>
                </p:nvSpPr>
                <p:spPr bwMode="auto">
                  <a:xfrm>
                    <a:off x="4111024" y="3203654"/>
                    <a:ext cx="219793" cy="188833"/>
                  </a:xfrm>
                  <a:custGeom>
                    <a:avLst/>
                    <a:gdLst>
                      <a:gd name="T0" fmla="*/ 0 w 162"/>
                      <a:gd name="T1" fmla="*/ 0 h 162"/>
                      <a:gd name="T2" fmla="*/ 2147483647 w 162"/>
                      <a:gd name="T3" fmla="*/ 2147483647 h 162"/>
                      <a:gd name="T4" fmla="*/ 0 w 162"/>
                      <a:gd name="T5" fmla="*/ 2147483647 h 162"/>
                      <a:gd name="T6" fmla="*/ 0 w 162"/>
                      <a:gd name="T7" fmla="*/ 0 h 162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162"/>
                      <a:gd name="T13" fmla="*/ 0 h 162"/>
                      <a:gd name="T14" fmla="*/ 162 w 162"/>
                      <a:gd name="T15" fmla="*/ 162 h 162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162" h="162">
                        <a:moveTo>
                          <a:pt x="0" y="0"/>
                        </a:moveTo>
                        <a:lnTo>
                          <a:pt x="162" y="81"/>
                        </a:lnTo>
                        <a:lnTo>
                          <a:pt x="0" y="16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1" name="Freeform 7"/>
                  <p:cNvSpPr>
                    <a:spLocks/>
                  </p:cNvSpPr>
                  <p:nvPr/>
                </p:nvSpPr>
                <p:spPr bwMode="auto">
                  <a:xfrm>
                    <a:off x="3654530" y="3274464"/>
                    <a:ext cx="650924" cy="7871"/>
                  </a:xfrm>
                  <a:custGeom>
                    <a:avLst/>
                    <a:gdLst>
                      <a:gd name="T0" fmla="*/ 0 w 1563"/>
                      <a:gd name="T1" fmla="*/ 0 h 10"/>
                      <a:gd name="T2" fmla="*/ 2147483647 w 1563"/>
                      <a:gd name="T3" fmla="*/ 0 h 10"/>
                      <a:gd name="T4" fmla="*/ 2147483647 w 1563"/>
                      <a:gd name="T5" fmla="*/ 2147483647 h 10"/>
                      <a:gd name="T6" fmla="*/ 2147483647 w 1563"/>
                      <a:gd name="T7" fmla="*/ 2147483647 h 10"/>
                      <a:gd name="T8" fmla="*/ 2147483647 w 1563"/>
                      <a:gd name="T9" fmla="*/ 2147483647 h 10"/>
                      <a:gd name="T10" fmla="*/ 2147483647 w 1563"/>
                      <a:gd name="T11" fmla="*/ 2147483647 h 10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563"/>
                      <a:gd name="T19" fmla="*/ 0 h 10"/>
                      <a:gd name="T20" fmla="*/ 1563 w 1563"/>
                      <a:gd name="T21" fmla="*/ 10 h 10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563" h="10">
                        <a:moveTo>
                          <a:pt x="0" y="0"/>
                        </a:moveTo>
                        <a:lnTo>
                          <a:pt x="283" y="0"/>
                        </a:lnTo>
                        <a:cubicBezTo>
                          <a:pt x="285" y="0"/>
                          <a:pt x="288" y="3"/>
                          <a:pt x="288" y="5"/>
                        </a:cubicBezTo>
                        <a:cubicBezTo>
                          <a:pt x="288" y="5"/>
                          <a:pt x="288" y="5"/>
                          <a:pt x="288" y="5"/>
                        </a:cubicBezTo>
                        <a:cubicBezTo>
                          <a:pt x="288" y="8"/>
                          <a:pt x="290" y="10"/>
                          <a:pt x="293" y="10"/>
                        </a:cubicBezTo>
                        <a:lnTo>
                          <a:pt x="1563" y="10"/>
                        </a:lnTo>
                      </a:path>
                    </a:pathLst>
                  </a:custGeom>
                  <a:noFill/>
                  <a:ln w="33338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2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991645" y="2668627"/>
                    <a:ext cx="7709679" cy="29898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3" name="AutoShape 3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1143809" y="2818118"/>
                    <a:ext cx="7709679" cy="29898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4" name="Freeform 64"/>
                  <p:cNvSpPr>
                    <a:spLocks/>
                  </p:cNvSpPr>
                  <p:nvPr/>
                </p:nvSpPr>
                <p:spPr bwMode="auto">
                  <a:xfrm>
                    <a:off x="3400922" y="3124974"/>
                    <a:ext cx="667831" cy="291115"/>
                  </a:xfrm>
                  <a:custGeom>
                    <a:avLst/>
                    <a:gdLst>
                      <a:gd name="T0" fmla="*/ 2147483647 w 1602"/>
                      <a:gd name="T1" fmla="*/ 2147483647 h 789"/>
                      <a:gd name="T2" fmla="*/ 0 w 1602"/>
                      <a:gd name="T3" fmla="*/ 2147483647 h 789"/>
                      <a:gd name="T4" fmla="*/ 0 w 1602"/>
                      <a:gd name="T5" fmla="*/ 2147483647 h 789"/>
                      <a:gd name="T6" fmla="*/ 0 w 1602"/>
                      <a:gd name="T7" fmla="*/ 2147483647 h 789"/>
                      <a:gd name="T8" fmla="*/ 2147483647 w 1602"/>
                      <a:gd name="T9" fmla="*/ 0 h 789"/>
                      <a:gd name="T10" fmla="*/ 2147483647 w 1602"/>
                      <a:gd name="T11" fmla="*/ 0 h 789"/>
                      <a:gd name="T12" fmla="*/ 2147483647 w 1602"/>
                      <a:gd name="T13" fmla="*/ 0 h 789"/>
                      <a:gd name="T14" fmla="*/ 2147483647 w 1602"/>
                      <a:gd name="T15" fmla="*/ 2147483647 h 789"/>
                      <a:gd name="T16" fmla="*/ 2147483647 w 1602"/>
                      <a:gd name="T17" fmla="*/ 2147483647 h 789"/>
                      <a:gd name="T18" fmla="*/ 2147483647 w 1602"/>
                      <a:gd name="T19" fmla="*/ 2147483647 h 789"/>
                      <a:gd name="T20" fmla="*/ 2147483647 w 1602"/>
                      <a:gd name="T21" fmla="*/ 2147483647 h 789"/>
                      <a:gd name="T22" fmla="*/ 2147483647 w 1602"/>
                      <a:gd name="T23" fmla="*/ 2147483647 h 78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602"/>
                      <a:gd name="T37" fmla="*/ 0 h 789"/>
                      <a:gd name="T38" fmla="*/ 1602 w 1602"/>
                      <a:gd name="T39" fmla="*/ 789 h 78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602" h="789">
                        <a:moveTo>
                          <a:pt x="303" y="789"/>
                        </a:moveTo>
                        <a:cubicBezTo>
                          <a:pt x="136" y="789"/>
                          <a:pt x="0" y="654"/>
                          <a:pt x="0" y="487"/>
                        </a:cubicBezTo>
                        <a:lnTo>
                          <a:pt x="0" y="303"/>
                        </a:lnTo>
                        <a:cubicBezTo>
                          <a:pt x="0" y="136"/>
                          <a:pt x="136" y="0"/>
                          <a:pt x="303" y="0"/>
                        </a:cubicBezTo>
                        <a:lnTo>
                          <a:pt x="1299" y="0"/>
                        </a:lnTo>
                        <a:cubicBezTo>
                          <a:pt x="1466" y="0"/>
                          <a:pt x="1602" y="136"/>
                          <a:pt x="1602" y="303"/>
                        </a:cubicBezTo>
                        <a:lnTo>
                          <a:pt x="1602" y="487"/>
                        </a:lnTo>
                        <a:cubicBezTo>
                          <a:pt x="1602" y="654"/>
                          <a:pt x="1466" y="789"/>
                          <a:pt x="1299" y="789"/>
                        </a:cubicBezTo>
                        <a:lnTo>
                          <a:pt x="303" y="7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5" name="Freeform 65"/>
                  <p:cNvSpPr>
                    <a:spLocks/>
                  </p:cNvSpPr>
                  <p:nvPr/>
                </p:nvSpPr>
                <p:spPr bwMode="auto">
                  <a:xfrm>
                    <a:off x="3400922" y="3124974"/>
                    <a:ext cx="667831" cy="291115"/>
                  </a:xfrm>
                  <a:custGeom>
                    <a:avLst/>
                    <a:gdLst>
                      <a:gd name="T0" fmla="*/ 2147483647 w 1602"/>
                      <a:gd name="T1" fmla="*/ 2147483647 h 789"/>
                      <a:gd name="T2" fmla="*/ 0 w 1602"/>
                      <a:gd name="T3" fmla="*/ 2147483647 h 789"/>
                      <a:gd name="T4" fmla="*/ 0 w 1602"/>
                      <a:gd name="T5" fmla="*/ 2147483647 h 789"/>
                      <a:gd name="T6" fmla="*/ 0 w 1602"/>
                      <a:gd name="T7" fmla="*/ 2147483647 h 789"/>
                      <a:gd name="T8" fmla="*/ 2147483647 w 1602"/>
                      <a:gd name="T9" fmla="*/ 0 h 789"/>
                      <a:gd name="T10" fmla="*/ 2147483647 w 1602"/>
                      <a:gd name="T11" fmla="*/ 0 h 789"/>
                      <a:gd name="T12" fmla="*/ 2147483647 w 1602"/>
                      <a:gd name="T13" fmla="*/ 0 h 789"/>
                      <a:gd name="T14" fmla="*/ 2147483647 w 1602"/>
                      <a:gd name="T15" fmla="*/ 2147483647 h 789"/>
                      <a:gd name="T16" fmla="*/ 2147483647 w 1602"/>
                      <a:gd name="T17" fmla="*/ 2147483647 h 789"/>
                      <a:gd name="T18" fmla="*/ 2147483647 w 1602"/>
                      <a:gd name="T19" fmla="*/ 2147483647 h 789"/>
                      <a:gd name="T20" fmla="*/ 2147483647 w 1602"/>
                      <a:gd name="T21" fmla="*/ 2147483647 h 789"/>
                      <a:gd name="T22" fmla="*/ 2147483647 w 1602"/>
                      <a:gd name="T23" fmla="*/ 2147483647 h 78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602"/>
                      <a:gd name="T37" fmla="*/ 0 h 789"/>
                      <a:gd name="T38" fmla="*/ 1602 w 1602"/>
                      <a:gd name="T39" fmla="*/ 789 h 789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602" h="789">
                        <a:moveTo>
                          <a:pt x="303" y="789"/>
                        </a:moveTo>
                        <a:cubicBezTo>
                          <a:pt x="136" y="789"/>
                          <a:pt x="0" y="654"/>
                          <a:pt x="0" y="487"/>
                        </a:cubicBezTo>
                        <a:lnTo>
                          <a:pt x="0" y="303"/>
                        </a:lnTo>
                        <a:cubicBezTo>
                          <a:pt x="0" y="136"/>
                          <a:pt x="136" y="0"/>
                          <a:pt x="303" y="0"/>
                        </a:cubicBezTo>
                        <a:lnTo>
                          <a:pt x="1299" y="0"/>
                        </a:lnTo>
                        <a:cubicBezTo>
                          <a:pt x="1466" y="0"/>
                          <a:pt x="1602" y="136"/>
                          <a:pt x="1602" y="303"/>
                        </a:cubicBezTo>
                        <a:lnTo>
                          <a:pt x="1602" y="487"/>
                        </a:lnTo>
                        <a:cubicBezTo>
                          <a:pt x="1602" y="654"/>
                          <a:pt x="1466" y="789"/>
                          <a:pt x="1299" y="789"/>
                        </a:cubicBezTo>
                        <a:lnTo>
                          <a:pt x="303" y="789"/>
                        </a:lnTo>
                        <a:close/>
                      </a:path>
                    </a:pathLst>
                  </a:cu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defTabSz="912813">
                      <a:defRPr/>
                    </a:pPr>
                    <a:endParaRPr lang="en-US">
                      <a:latin typeface="+mj-l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309" name="Freeform 55"/>
                <p:cNvSpPr>
                  <a:spLocks/>
                </p:cNvSpPr>
                <p:nvPr/>
              </p:nvSpPr>
              <p:spPr bwMode="auto">
                <a:xfrm>
                  <a:off x="3958859" y="5162796"/>
                  <a:ext cx="1470926" cy="747467"/>
                </a:xfrm>
                <a:custGeom>
                  <a:avLst/>
                  <a:gdLst>
                    <a:gd name="T0" fmla="*/ 2147483647 w 3526"/>
                    <a:gd name="T1" fmla="*/ 2147483647 h 1982"/>
                    <a:gd name="T2" fmla="*/ 2147483647 w 3526"/>
                    <a:gd name="T3" fmla="*/ 2147483647 h 1982"/>
                    <a:gd name="T4" fmla="*/ 2147483647 w 3526"/>
                    <a:gd name="T5" fmla="*/ 2147483647 h 1982"/>
                    <a:gd name="T6" fmla="*/ 2147483647 w 3526"/>
                    <a:gd name="T7" fmla="*/ 2147483647 h 1982"/>
                    <a:gd name="T8" fmla="*/ 2147483647 w 3526"/>
                    <a:gd name="T9" fmla="*/ 2147483647 h 1982"/>
                    <a:gd name="T10" fmla="*/ 2147483647 w 3526"/>
                    <a:gd name="T11" fmla="*/ 2147483647 h 1982"/>
                    <a:gd name="T12" fmla="*/ 2147483647 w 3526"/>
                    <a:gd name="T13" fmla="*/ 2147483647 h 1982"/>
                    <a:gd name="T14" fmla="*/ 2147483647 w 3526"/>
                    <a:gd name="T15" fmla="*/ 0 h 1982"/>
                    <a:gd name="T16" fmla="*/ 2147483647 w 3526"/>
                    <a:gd name="T17" fmla="*/ 0 h 1982"/>
                    <a:gd name="T18" fmla="*/ 2147483647 w 3526"/>
                    <a:gd name="T19" fmla="*/ 2147483647 h 1982"/>
                    <a:gd name="T20" fmla="*/ 2147483647 w 3526"/>
                    <a:gd name="T21" fmla="*/ 2147483647 h 1982"/>
                    <a:gd name="T22" fmla="*/ 2147483647 w 3526"/>
                    <a:gd name="T23" fmla="*/ 2147483647 h 1982"/>
                    <a:gd name="T24" fmla="*/ 2147483647 w 3526"/>
                    <a:gd name="T25" fmla="*/ 2147483647 h 1982"/>
                    <a:gd name="T26" fmla="*/ 2147483647 w 3526"/>
                    <a:gd name="T27" fmla="*/ 2147483647 h 1982"/>
                    <a:gd name="T28" fmla="*/ 2147483647 w 3526"/>
                    <a:gd name="T29" fmla="*/ 2147483647 h 198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26"/>
                    <a:gd name="T46" fmla="*/ 0 h 1982"/>
                    <a:gd name="T47" fmla="*/ 3526 w 3526"/>
                    <a:gd name="T48" fmla="*/ 1982 h 198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26" h="1982">
                      <a:moveTo>
                        <a:pt x="445" y="1982"/>
                      </a:moveTo>
                      <a:lnTo>
                        <a:pt x="3081" y="1982"/>
                      </a:lnTo>
                      <a:cubicBezTo>
                        <a:pt x="3121" y="1982"/>
                        <a:pt x="3156" y="1958"/>
                        <a:pt x="3170" y="1921"/>
                      </a:cubicBezTo>
                      <a:lnTo>
                        <a:pt x="3517" y="1026"/>
                      </a:lnTo>
                      <a:cubicBezTo>
                        <a:pt x="3526" y="1003"/>
                        <a:pt x="3526" y="979"/>
                        <a:pt x="3517" y="956"/>
                      </a:cubicBezTo>
                      <a:lnTo>
                        <a:pt x="3170" y="61"/>
                      </a:lnTo>
                      <a:cubicBezTo>
                        <a:pt x="3156" y="24"/>
                        <a:pt x="3121" y="0"/>
                        <a:pt x="3081" y="0"/>
                      </a:cubicBezTo>
                      <a:lnTo>
                        <a:pt x="445" y="0"/>
                      </a:lnTo>
                      <a:cubicBezTo>
                        <a:pt x="406" y="0"/>
                        <a:pt x="370" y="24"/>
                        <a:pt x="356" y="61"/>
                      </a:cubicBezTo>
                      <a:lnTo>
                        <a:pt x="9" y="956"/>
                      </a:lnTo>
                      <a:cubicBezTo>
                        <a:pt x="0" y="979"/>
                        <a:pt x="0" y="1003"/>
                        <a:pt x="9" y="1026"/>
                      </a:cubicBezTo>
                      <a:lnTo>
                        <a:pt x="356" y="1921"/>
                      </a:lnTo>
                      <a:cubicBezTo>
                        <a:pt x="370" y="1958"/>
                        <a:pt x="406" y="1982"/>
                        <a:pt x="445" y="1982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2813">
                    <a:defRPr/>
                  </a:pPr>
                  <a:endParaRPr lang="en-US"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56"/>
                <p:cNvSpPr>
                  <a:spLocks/>
                </p:cNvSpPr>
                <p:nvPr/>
              </p:nvSpPr>
              <p:spPr bwMode="auto">
                <a:xfrm>
                  <a:off x="3958859" y="5178532"/>
                  <a:ext cx="1470926" cy="731731"/>
                </a:xfrm>
                <a:custGeom>
                  <a:avLst/>
                  <a:gdLst>
                    <a:gd name="T0" fmla="*/ 2147483647 w 3526"/>
                    <a:gd name="T1" fmla="*/ 2147483647 h 1982"/>
                    <a:gd name="T2" fmla="*/ 2147483647 w 3526"/>
                    <a:gd name="T3" fmla="*/ 2147483647 h 1982"/>
                    <a:gd name="T4" fmla="*/ 2147483647 w 3526"/>
                    <a:gd name="T5" fmla="*/ 2147483647 h 1982"/>
                    <a:gd name="T6" fmla="*/ 2147483647 w 3526"/>
                    <a:gd name="T7" fmla="*/ 2147483647 h 1982"/>
                    <a:gd name="T8" fmla="*/ 2147483647 w 3526"/>
                    <a:gd name="T9" fmla="*/ 2147483647 h 1982"/>
                    <a:gd name="T10" fmla="*/ 2147483647 w 3526"/>
                    <a:gd name="T11" fmla="*/ 2147483647 h 1982"/>
                    <a:gd name="T12" fmla="*/ 2147483647 w 3526"/>
                    <a:gd name="T13" fmla="*/ 2147483647 h 1982"/>
                    <a:gd name="T14" fmla="*/ 2147483647 w 3526"/>
                    <a:gd name="T15" fmla="*/ 0 h 1982"/>
                    <a:gd name="T16" fmla="*/ 2147483647 w 3526"/>
                    <a:gd name="T17" fmla="*/ 0 h 1982"/>
                    <a:gd name="T18" fmla="*/ 2147483647 w 3526"/>
                    <a:gd name="T19" fmla="*/ 2147483647 h 1982"/>
                    <a:gd name="T20" fmla="*/ 2147483647 w 3526"/>
                    <a:gd name="T21" fmla="*/ 2147483647 h 1982"/>
                    <a:gd name="T22" fmla="*/ 2147483647 w 3526"/>
                    <a:gd name="T23" fmla="*/ 2147483647 h 1982"/>
                    <a:gd name="T24" fmla="*/ 2147483647 w 3526"/>
                    <a:gd name="T25" fmla="*/ 2147483647 h 1982"/>
                    <a:gd name="T26" fmla="*/ 2147483647 w 3526"/>
                    <a:gd name="T27" fmla="*/ 2147483647 h 1982"/>
                    <a:gd name="T28" fmla="*/ 2147483647 w 3526"/>
                    <a:gd name="T29" fmla="*/ 2147483647 h 198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26"/>
                    <a:gd name="T46" fmla="*/ 0 h 1982"/>
                    <a:gd name="T47" fmla="*/ 3526 w 3526"/>
                    <a:gd name="T48" fmla="*/ 1982 h 198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26" h="1982">
                      <a:moveTo>
                        <a:pt x="445" y="1982"/>
                      </a:moveTo>
                      <a:lnTo>
                        <a:pt x="3081" y="1982"/>
                      </a:lnTo>
                      <a:cubicBezTo>
                        <a:pt x="3121" y="1982"/>
                        <a:pt x="3156" y="1958"/>
                        <a:pt x="3170" y="1921"/>
                      </a:cubicBezTo>
                      <a:lnTo>
                        <a:pt x="3517" y="1026"/>
                      </a:lnTo>
                      <a:cubicBezTo>
                        <a:pt x="3526" y="1003"/>
                        <a:pt x="3526" y="979"/>
                        <a:pt x="3517" y="956"/>
                      </a:cubicBezTo>
                      <a:lnTo>
                        <a:pt x="3170" y="61"/>
                      </a:lnTo>
                      <a:cubicBezTo>
                        <a:pt x="3156" y="24"/>
                        <a:pt x="3121" y="0"/>
                        <a:pt x="3081" y="0"/>
                      </a:cubicBezTo>
                      <a:lnTo>
                        <a:pt x="445" y="0"/>
                      </a:lnTo>
                      <a:cubicBezTo>
                        <a:pt x="406" y="0"/>
                        <a:pt x="370" y="24"/>
                        <a:pt x="356" y="61"/>
                      </a:cubicBezTo>
                      <a:lnTo>
                        <a:pt x="9" y="956"/>
                      </a:lnTo>
                      <a:cubicBezTo>
                        <a:pt x="0" y="979"/>
                        <a:pt x="0" y="1003"/>
                        <a:pt x="9" y="1026"/>
                      </a:cubicBezTo>
                      <a:lnTo>
                        <a:pt x="356" y="1921"/>
                      </a:lnTo>
                      <a:cubicBezTo>
                        <a:pt x="370" y="1958"/>
                        <a:pt x="406" y="1982"/>
                        <a:pt x="445" y="1982"/>
                      </a:cubicBezTo>
                      <a:close/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2813">
                    <a:defRPr/>
                  </a:pPr>
                  <a:endParaRPr lang="en-US"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Line 2"/>
                <p:cNvSpPr>
                  <a:spLocks noChangeShapeType="1"/>
                </p:cNvSpPr>
                <p:nvPr/>
              </p:nvSpPr>
              <p:spPr bwMode="auto">
                <a:xfrm flipH="1">
                  <a:off x="4728134" y="3809492"/>
                  <a:ext cx="16907" cy="22817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+mj-lt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 76"/>
                <p:cNvSpPr>
                  <a:spLocks/>
                </p:cNvSpPr>
                <p:nvPr/>
              </p:nvSpPr>
              <p:spPr bwMode="auto">
                <a:xfrm flipV="1">
                  <a:off x="4635147" y="3581321"/>
                  <a:ext cx="211337" cy="228171"/>
                </a:xfrm>
                <a:custGeom>
                  <a:avLst/>
                  <a:gdLst>
                    <a:gd name="T0" fmla="*/ 2147483647 w 161"/>
                    <a:gd name="T1" fmla="*/ 0 h 162"/>
                    <a:gd name="T2" fmla="*/ 2147483647 w 161"/>
                    <a:gd name="T3" fmla="*/ 2147483647 h 162"/>
                    <a:gd name="T4" fmla="*/ 0 w 161"/>
                    <a:gd name="T5" fmla="*/ 0 h 162"/>
                    <a:gd name="T6" fmla="*/ 2147483647 w 161"/>
                    <a:gd name="T7" fmla="*/ 0 h 16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61"/>
                    <a:gd name="T13" fmla="*/ 0 h 162"/>
                    <a:gd name="T14" fmla="*/ 161 w 161"/>
                    <a:gd name="T15" fmla="*/ 162 h 16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61" h="162">
                      <a:moveTo>
                        <a:pt x="161" y="0"/>
                      </a:moveTo>
                      <a:lnTo>
                        <a:pt x="81" y="162"/>
                      </a:lnTo>
                      <a:lnTo>
                        <a:pt x="0" y="0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912813">
                    <a:defRPr/>
                  </a:pPr>
                  <a:endParaRPr lang="en-US">
                    <a:latin typeface="+mj-lt"/>
                    <a:ea typeface="+mn-ea"/>
                    <a:cs typeface="+mn-cs"/>
                  </a:endParaRPr>
                </a:p>
              </p:txBody>
            </p:sp>
          </p:grpSp>
        </p:grpSp>
      </p:grpSp>
      <p:pic>
        <p:nvPicPr>
          <p:cNvPr id="184" name="Picture 2" descr="http://www.conservationmeasures.org/wp-content/themes/cmp/imgs/cmp-header-logo-01-larg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09" y="6205630"/>
            <a:ext cx="2738645" cy="56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2129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0.8|0.7|0.7|0.6|0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6.6|23.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1719</TotalTime>
  <Words>1090</Words>
  <Application>Microsoft Office PowerPoint</Application>
  <PresentationFormat>On-screen Show (4:3)</PresentationFormat>
  <Paragraphs>202</Paragraphs>
  <Slides>39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MS PGothic</vt:lpstr>
      <vt:lpstr>MS PGothic</vt:lpstr>
      <vt:lpstr>Arial</vt:lpstr>
      <vt:lpstr>Calibri</vt:lpstr>
      <vt:lpstr>Calibri Light</vt:lpstr>
      <vt:lpstr>Helvetica</vt:lpstr>
      <vt:lpstr>Tahoma</vt:lpstr>
      <vt:lpstr>Times</vt:lpstr>
      <vt:lpstr>Times New Roman</vt:lpstr>
      <vt:lpstr>UbuntuRegular</vt:lpstr>
      <vt:lpstr>Office Theme</vt:lpstr>
      <vt:lpstr>VISIO</vt:lpstr>
      <vt:lpstr>A decision support system to monitor chimpanzee habitat health in Africa using Landsat satellite imagery, crowdsourcing and open standards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Standards for the Practice of Conservation</vt:lpstr>
      <vt:lpstr>PowerPoint Presentation</vt:lpstr>
      <vt:lpstr>Brief Summary of the Open Standards</vt:lpstr>
      <vt:lpstr>PowerPoint Presentation</vt:lpstr>
      <vt:lpstr>PowerPoint Presentation</vt:lpstr>
      <vt:lpstr>Focusing on actionable info to support decisions</vt:lpstr>
      <vt:lpstr>How Do We Develop Analogous Dashboard Gauges for Conservation Status?</vt:lpstr>
      <vt:lpstr>Viability Analysis:</vt:lpstr>
      <vt:lpstr>Develop Rating Scale for Indicator Based on “Acceptable Range of Variation”</vt:lpstr>
      <vt:lpstr>Develop Rating Scale for Indicator Based on “Acceptable Range of Variation”</vt:lpstr>
      <vt:lpstr>PowerPoint Presentation</vt:lpstr>
      <vt:lpstr>PowerPoint Presentation</vt:lpstr>
      <vt:lpstr>Open Data Kit (ODK)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Flow</vt:lpstr>
      <vt:lpstr>Input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Lilian Pintea</dc:creator>
  <cp:lastModifiedBy>Lilian Pintea</cp:lastModifiedBy>
  <cp:revision>87</cp:revision>
  <dcterms:created xsi:type="dcterms:W3CDTF">2015-04-22T15:48:51Z</dcterms:created>
  <dcterms:modified xsi:type="dcterms:W3CDTF">2015-04-23T20:28:11Z</dcterms:modified>
</cp:coreProperties>
</file>